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71" r:id="rId16"/>
    <p:sldId id="272" r:id="rId17"/>
    <p:sldId id="277" r:id="rId18"/>
    <p:sldId id="273" r:id="rId19"/>
    <p:sldId id="274" r:id="rId20"/>
    <p:sldId id="275" r:id="rId21"/>
    <p:sldId id="285" r:id="rId22"/>
    <p:sldId id="280" r:id="rId23"/>
    <p:sldId id="278" r:id="rId24"/>
    <p:sldId id="279" r:id="rId25"/>
    <p:sldId id="281" r:id="rId26"/>
    <p:sldId id="282" r:id="rId27"/>
    <p:sldId id="283" r:id="rId28"/>
    <p:sldId id="284" r:id="rId29"/>
    <p:sldId id="286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728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5EC90-396C-48AC-8341-9A1F3B61FB8C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EEC9-6889-4707-B140-5DB5AFA1B09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684D-3E54-47C1-BFB8-156E67BC1014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67DE2-B2D8-46C0-A5DD-1FB4D080ABB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Robert Schuman, </a:t>
            </a:r>
            <a:r>
              <a:rPr lang="fr-FR" b="1" smtClean="0"/>
              <a:t>en 1950</a:t>
            </a:r>
            <a:r>
              <a:rPr lang="fr-FR" smtClean="0"/>
              <a:t>, propose à l’Allemagne, la France, la Belgique, l’Italie, le Luxembourg et les Pays Bas de mettre en commun des ressources en charbon et acier. Ces pays créent la Communauté Economique du Charbon et de l’Acier : la CECA.</a:t>
            </a:r>
          </a:p>
          <a:p>
            <a:r>
              <a:rPr lang="fr-FR" b="1" smtClean="0"/>
              <a:t>En 1957</a:t>
            </a:r>
            <a:r>
              <a:rPr lang="fr-FR" smtClean="0"/>
              <a:t>, la signature du Traité de Rome décide de la création d’un marché commun et marque la naissance de la Communauté Economique Européenne (CEE).</a:t>
            </a:r>
          </a:p>
          <a:p>
            <a:endParaRPr lang="fr-FR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853BF4-2D65-424D-A49B-F7E8DDAC5E51}" type="slidenum">
              <a:rPr lang="en-GB" altLang="en-US" smtClean="0"/>
              <a:pPr/>
              <a:t>3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949CC4-1CBA-47C3-81AE-8F3894E9C07D}" type="slidenum">
              <a:rPr lang="en-GB" altLang="en-US" smtClean="0"/>
              <a:pPr/>
              <a:t>15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1767DD-691A-41D1-A649-5A9C24C436E1}" type="slidenum">
              <a:rPr lang="en-GB" altLang="en-US" smtClean="0"/>
              <a:pPr/>
              <a:t>18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660339-1ED1-444B-BF12-803C399F62D7}" type="slidenum">
              <a:rPr lang="en-GB" altLang="en-US" smtClean="0">
                <a:solidFill>
                  <a:srgbClr val="000000"/>
                </a:solidFill>
              </a:rPr>
              <a:pPr/>
              <a:t>19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ADDE97-1259-4233-83CC-D4042FA74F74}" type="slidenum">
              <a:rPr lang="en-GB" altLang="en-US" smtClean="0"/>
              <a:pPr/>
              <a:t>23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DFF89C-D97B-4D15-B398-103855A33649}" type="slidenum">
              <a:rPr lang="en-GB" altLang="en-US" smtClean="0"/>
              <a:pPr/>
              <a:t>25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E1FF84-D827-4711-9BE9-7C5E9BDCDABB}" type="slidenum">
              <a:rPr lang="fr-FR" altLang="en-US" smtClean="0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fr-FR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D70811-CC48-4C7A-93E7-0ACC77D264C1}" type="slidenum">
              <a:rPr lang="en-GB" altLang="en-US" smtClean="0"/>
              <a:pPr/>
              <a:t>28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C9F127-D137-4204-9BFF-0C6259476853}" type="slidenum">
              <a:rPr lang="fr-FR" altLang="en-US" smtClean="0">
                <a:solidFill>
                  <a:srgbClr val="000000"/>
                </a:solidFill>
                <a:latin typeface="Arial" charset="0"/>
              </a:rPr>
              <a:pPr/>
              <a:t>5</a:t>
            </a:fld>
            <a:endParaRPr lang="fr-FR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F313A-A94E-43E1-AF33-FAF166253955}" type="slidenum">
              <a:rPr lang="fr-FR" altLang="en-US" smtClean="0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lang="fr-FR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4BBF61-AAAC-4F9D-8F14-47759D887C63}" type="slidenum">
              <a:rPr lang="fr-FR" altLang="nl-BE" smtClean="0">
                <a:solidFill>
                  <a:srgbClr val="000000"/>
                </a:solidFill>
                <a:latin typeface="Arial" charset="0"/>
              </a:rPr>
              <a:pPr/>
              <a:t>8</a:t>
            </a:fld>
            <a:endParaRPr lang="fr-FR" altLang="nl-B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nl-BE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A344B5-2A6C-4A77-96CA-9A1D8818240E}" type="slidenum">
              <a:rPr lang="en-GB" altLang="en-US" smtClean="0"/>
              <a:pPr/>
              <a:t>9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CE76C7-2087-4331-8EC0-D927FB0D733A}" type="slidenum">
              <a:rPr lang="fr-FR" altLang="nl-BE" smtClean="0">
                <a:solidFill>
                  <a:srgbClr val="000000"/>
                </a:solidFill>
                <a:latin typeface="Arial" charset="0"/>
              </a:rPr>
              <a:pPr/>
              <a:t>10</a:t>
            </a:fld>
            <a:endParaRPr lang="fr-FR" altLang="nl-B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nl-B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AE1BB6-B0C2-4085-899C-9CE1575724C3}" type="slidenum">
              <a:rPr lang="fr-FR" altLang="en-US" smtClean="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fr-FR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13391-B0A6-49A7-8B97-F12A634900FD}" type="slidenum">
              <a:rPr lang="fr-FR" altLang="nl-BE" smtClean="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fr-FR" altLang="nl-B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nl-B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b="1" dirty="0" smtClean="0"/>
              <a:t>Le rôle du Conseil européen</a:t>
            </a:r>
          </a:p>
          <a:p>
            <a:r>
              <a:rPr lang="fr-FR" dirty="0" smtClean="0"/>
              <a:t>Le Conseil européen fournit à l’Union "l’impulsion nécessaire à son développement", définit "les orientations politiques générales", mais "n'exerce pas de fonction législative" (art.15 TUE). Ensemble, les chefs d'</a:t>
            </a:r>
            <a:r>
              <a:rPr lang="fr-FR" dirty="0" err="1" smtClean="0"/>
              <a:t>Etat</a:t>
            </a:r>
            <a:r>
              <a:rPr lang="fr-FR" dirty="0" smtClean="0"/>
              <a:t> et de gouvernement de l'Union européenne y définissent les priorités et le calendrier de la construction européenne.</a:t>
            </a:r>
          </a:p>
          <a:p>
            <a:r>
              <a:rPr lang="fr-FR" b="1" dirty="0" smtClean="0"/>
              <a:t>Orientation et impulsion</a:t>
            </a:r>
          </a:p>
          <a:p>
            <a:r>
              <a:rPr lang="fr-FR" dirty="0" smtClean="0"/>
              <a:t>Le Conseil européen a un rôle majeur d'impulsion et d'orientation politique, économique et sociale dans l'ensemble des domaines d'activités de l'Union européenne.</a:t>
            </a:r>
          </a:p>
          <a:p>
            <a:r>
              <a:rPr lang="fr-FR" dirty="0" smtClean="0"/>
              <a:t>Toutes les grandes décisions politiques concernant la construction de l'Europe sont prises par le Conseil européen : réforme des traités et des institutions, financement du budget européen, élargissement de l'Union européenne, positions de l'Europe sur la scène internationale ou encore orientations économiques... </a:t>
            </a:r>
          </a:p>
          <a:p>
            <a:endParaRPr lang="fr-FR" dirty="0" smtClean="0"/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36FE87-E3D2-4D3E-84E8-8A0BD00CCDA8}" type="slidenum">
              <a:rPr lang="en-GB" altLang="en-US" smtClean="0"/>
              <a:pPr/>
              <a:t>14</a:t>
            </a:fld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27913" cy="764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9244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7715200" cy="764704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77152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D8106-EADD-4F23-886D-7FDD8658F71E}" type="datetimeFigureOut">
              <a:rPr lang="fr-FR" smtClean="0"/>
              <a:pPr/>
              <a:t>20/01/2019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59D4F-75E1-4CB4-BFF1-FEFE8B43D4B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3"/>
          <p:cNvSpPr>
            <a:spLocks noGrp="1"/>
          </p:cNvSpPr>
          <p:nvPr>
            <p:ph type="ctrTitle"/>
          </p:nvPr>
        </p:nvSpPr>
        <p:spPr>
          <a:xfrm>
            <a:off x="971600" y="836712"/>
            <a:ext cx="7772400" cy="1470025"/>
          </a:xfrm>
        </p:spPr>
        <p:txBody>
          <a:bodyPr/>
          <a:lstStyle/>
          <a:p>
            <a:r>
              <a:rPr lang="fr-FR" noProof="0" smtClean="0"/>
              <a:t>EUROPE qui est tu ?</a:t>
            </a:r>
          </a:p>
        </p:txBody>
      </p:sp>
      <p:sp>
        <p:nvSpPr>
          <p:cNvPr id="22531" name="Sous-titre 4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6400800" cy="175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noProof="0" dirty="0" smtClean="0">
                <a:solidFill>
                  <a:schemeClr val="tx1"/>
                </a:solidFill>
              </a:rPr>
              <a:t>Présentation de 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noProof="0" dirty="0" smtClean="0">
                <a:solidFill>
                  <a:schemeClr val="tx1"/>
                </a:solidFill>
              </a:rPr>
              <a:t>Son Histoire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noProof="0" dirty="0" smtClean="0">
                <a:solidFill>
                  <a:schemeClr val="tx1"/>
                </a:solidFill>
              </a:rPr>
              <a:t>Ses Objectifs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noProof="0" dirty="0" smtClean="0">
                <a:solidFill>
                  <a:schemeClr val="tx1"/>
                </a:solidFill>
              </a:rPr>
              <a:t>Son fonctionnement</a:t>
            </a:r>
          </a:p>
        </p:txBody>
      </p:sp>
      <p:pic>
        <p:nvPicPr>
          <p:cNvPr id="22532" name="Image 5" descr="AELC_logo_2_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581128"/>
            <a:ext cx="3333751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44452"/>
            <a:ext cx="7921575" cy="9362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nl-BE" b="0" noProof="0" smtClean="0"/>
              <a:t>Les symboles de l’Union Européenne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3" y="1316038"/>
            <a:ext cx="8266113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4391744" y="6310314"/>
            <a:ext cx="18630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100" b="1">
                <a:solidFill>
                  <a:srgbClr val="595959"/>
                </a:solidFill>
                <a:latin typeface="Verdana" pitchFamily="34" charset="0"/>
              </a:rPr>
              <a:t>Le drapeau européen</a:t>
            </a:r>
            <a:endParaRPr lang="en-US" altLang="en-US" sz="11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7195727" y="3730625"/>
            <a:ext cx="16514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100" b="1">
                <a:solidFill>
                  <a:srgbClr val="595959"/>
                </a:solidFill>
                <a:latin typeface="Verdana" pitchFamily="34" charset="0"/>
              </a:rPr>
              <a:t>L’hymne européen</a:t>
            </a:r>
            <a:endParaRPr lang="en-US" altLang="en-US" sz="11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6630" name="TextBox 11"/>
          <p:cNvSpPr txBox="1">
            <a:spLocks noChangeArrowheads="1"/>
          </p:cNvSpPr>
          <p:nvPr/>
        </p:nvSpPr>
        <p:spPr bwMode="auto">
          <a:xfrm>
            <a:off x="2619377" y="6323014"/>
            <a:ext cx="9969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BE" altLang="en-US" sz="1100" b="1">
                <a:solidFill>
                  <a:srgbClr val="595959"/>
                </a:solidFill>
                <a:latin typeface="Verdana" pitchFamily="34" charset="0"/>
              </a:rPr>
              <a:t>L’euro</a:t>
            </a:r>
            <a:endParaRPr lang="en-GB" altLang="en-US" sz="11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6381198" y="6307138"/>
            <a:ext cx="24865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100" b="1">
                <a:solidFill>
                  <a:srgbClr val="595959"/>
                </a:solidFill>
                <a:latin typeface="Verdana" pitchFamily="34" charset="0"/>
              </a:rPr>
              <a:t>Journée de l’Europe, le 9 mai</a:t>
            </a:r>
            <a:endParaRPr lang="en-US" altLang="en-US" sz="11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1069977" y="3514726"/>
            <a:ext cx="25463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fr-BE" altLang="en-US" sz="1100" b="1">
                <a:solidFill>
                  <a:srgbClr val="595959"/>
                </a:solidFill>
                <a:latin typeface="Verdana" pitchFamily="34" charset="0"/>
              </a:rPr>
              <a:t>Une devise : </a:t>
            </a:r>
          </a:p>
          <a:p>
            <a:pPr algn="r" eaLnBrk="1" hangingPunct="1"/>
            <a:r>
              <a:rPr lang="fr-BE" altLang="en-US" sz="1100" b="1">
                <a:solidFill>
                  <a:srgbClr val="595959"/>
                </a:solidFill>
                <a:latin typeface="Verdana" pitchFamily="34" charset="0"/>
              </a:rPr>
              <a:t>Unis dans la diversité</a:t>
            </a:r>
            <a:endParaRPr lang="en-US" altLang="en-US" sz="1100" b="1">
              <a:solidFill>
                <a:srgbClr val="59595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2"/>
            <a:ext cx="7634288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en-US" b="0" noProof="0" smtClean="0"/>
              <a:t>24 langues officielles</a:t>
            </a: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3" y="1817690"/>
            <a:ext cx="8999537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1343028" y="3890964"/>
            <a:ext cx="14954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az-Cyrl-AZ" altLang="en-US" sz="1200" b="1">
                <a:solidFill>
                  <a:srgbClr val="595959"/>
                </a:solidFill>
                <a:latin typeface="Verdana" pitchFamily="34" charset="0"/>
              </a:rPr>
              <a:t>Български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Čeština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d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ansk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Deutsch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eesti keel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l-GR" altLang="en-US" sz="1200" b="1">
                <a:solidFill>
                  <a:srgbClr val="595959"/>
                </a:solidFill>
                <a:latin typeface="Verdana" pitchFamily="34" charset="0"/>
              </a:rPr>
              <a:t>Ελληνικά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7653" name="TextBox 18"/>
          <p:cNvSpPr txBox="1">
            <a:spLocks noChangeArrowheads="1"/>
          </p:cNvSpPr>
          <p:nvPr/>
        </p:nvSpPr>
        <p:spPr bwMode="auto">
          <a:xfrm>
            <a:off x="2962275" y="3921127"/>
            <a:ext cx="16525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English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e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spañol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f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rançais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Gaeilge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h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rvatski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I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taliano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7654" name="TextBox 20"/>
          <p:cNvSpPr txBox="1">
            <a:spLocks noChangeArrowheads="1"/>
          </p:cNvSpPr>
          <p:nvPr/>
        </p:nvSpPr>
        <p:spPr bwMode="auto">
          <a:xfrm>
            <a:off x="4552951" y="3921126"/>
            <a:ext cx="163195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latviešu valoda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lietuvių kalba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m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agyar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Malti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Nederlands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p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olski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7655" name="TextBox 20"/>
          <p:cNvSpPr txBox="1">
            <a:spLocks noChangeArrowheads="1"/>
          </p:cNvSpPr>
          <p:nvPr/>
        </p:nvSpPr>
        <p:spPr bwMode="auto">
          <a:xfrm>
            <a:off x="6416676" y="3911601"/>
            <a:ext cx="163195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p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ortuguês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R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omână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s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lovenčina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s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lovenščina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s</a:t>
            </a: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uomi</a:t>
            </a: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lt-LT" altLang="en-US" sz="1200" b="1">
                <a:solidFill>
                  <a:srgbClr val="595959"/>
                </a:solidFill>
                <a:latin typeface="Verdana" pitchFamily="34" charset="0"/>
              </a:rPr>
              <a:t>svenska</a:t>
            </a:r>
            <a:endParaRPr lang="en-US" altLang="en-US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fr-BE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2"/>
            <a:ext cx="7705551" cy="100828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nl-BE" b="0" kern="1200" noProof="0" smtClean="0">
                <a:ea typeface="Verdana" panose="020B0604030504040204" pitchFamily="34" charset="0"/>
                <a:cs typeface="Verdana" panose="020B0604030504040204" pitchFamily="34" charset="0"/>
              </a:rPr>
              <a:t>La Charte européenne des droits fondamentaux</a:t>
            </a:r>
            <a:endParaRPr lang="fr-FR" altLang="nl-BE" b="0" kern="1200" noProof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1157290" y="1069975"/>
            <a:ext cx="657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Contraignante pour l’ensemble des activités de l’UE</a:t>
            </a:r>
          </a:p>
        </p:txBody>
      </p:sp>
      <p:sp>
        <p:nvSpPr>
          <p:cNvPr id="30724" name="TextBox 26"/>
          <p:cNvSpPr txBox="1">
            <a:spLocks noChangeArrowheads="1"/>
          </p:cNvSpPr>
          <p:nvPr/>
        </p:nvSpPr>
        <p:spPr bwMode="auto">
          <a:xfrm>
            <a:off x="1157289" y="1446214"/>
            <a:ext cx="42354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54 articles sous six intitulés : 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  <a:p>
            <a:pPr algn="ctr" eaLnBrk="1" hangingPunct="1"/>
            <a:endParaRPr lang="en-US" altLang="en-US" sz="16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2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213" y="2066927"/>
            <a:ext cx="6964363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4639309" y="2195515"/>
            <a:ext cx="886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Libertés</a:t>
            </a:r>
            <a:endParaRPr lang="en-US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30727" name="TextBox 5"/>
          <p:cNvSpPr txBox="1">
            <a:spLocks noChangeArrowheads="1"/>
          </p:cNvSpPr>
          <p:nvPr/>
        </p:nvSpPr>
        <p:spPr bwMode="auto">
          <a:xfrm>
            <a:off x="6954922" y="2195515"/>
            <a:ext cx="7793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Égalité</a:t>
            </a:r>
            <a:endParaRPr lang="en-US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30728" name="TextBox 5"/>
          <p:cNvSpPr txBox="1">
            <a:spLocks noChangeArrowheads="1"/>
          </p:cNvSpPr>
          <p:nvPr/>
        </p:nvSpPr>
        <p:spPr bwMode="auto">
          <a:xfrm>
            <a:off x="2332988" y="4400552"/>
            <a:ext cx="10182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Solidarité</a:t>
            </a:r>
            <a:endParaRPr lang="en-US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30729" name="TextBox 5"/>
          <p:cNvSpPr txBox="1">
            <a:spLocks noChangeArrowheads="1"/>
          </p:cNvSpPr>
          <p:nvPr/>
        </p:nvSpPr>
        <p:spPr bwMode="auto">
          <a:xfrm>
            <a:off x="4296356" y="4400552"/>
            <a:ext cx="1220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GB" altLang="en-US" sz="1200" b="1">
                <a:solidFill>
                  <a:srgbClr val="595959"/>
                </a:solidFill>
                <a:latin typeface="Verdana" pitchFamily="34" charset="0"/>
              </a:rPr>
              <a:t>Citoyenneté</a:t>
            </a:r>
          </a:p>
        </p:txBody>
      </p:sp>
      <p:sp>
        <p:nvSpPr>
          <p:cNvPr id="30730" name="TextBox 5"/>
          <p:cNvSpPr txBox="1">
            <a:spLocks noChangeArrowheads="1"/>
          </p:cNvSpPr>
          <p:nvPr/>
        </p:nvSpPr>
        <p:spPr bwMode="auto">
          <a:xfrm>
            <a:off x="6948510" y="4400552"/>
            <a:ext cx="785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Justice</a:t>
            </a:r>
            <a:endParaRPr lang="en-US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30731" name="TextBox 5"/>
          <p:cNvSpPr txBox="1">
            <a:spLocks noChangeArrowheads="1"/>
          </p:cNvSpPr>
          <p:nvPr/>
        </p:nvSpPr>
        <p:spPr bwMode="auto">
          <a:xfrm>
            <a:off x="2533456" y="2195515"/>
            <a:ext cx="8082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fr-BE" altLang="en-US" sz="1200" b="1">
                <a:solidFill>
                  <a:srgbClr val="595959"/>
                </a:solidFill>
                <a:latin typeface="Verdana" pitchFamily="34" charset="0"/>
              </a:rPr>
              <a:t>Dignité</a:t>
            </a:r>
            <a:endParaRPr lang="en-US" altLang="en-US" sz="1200" b="1">
              <a:solidFill>
                <a:srgbClr val="59595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7427913" cy="971600"/>
          </a:xfrm>
        </p:spPr>
        <p:txBody>
          <a:bodyPr/>
          <a:lstStyle/>
          <a:p>
            <a:r>
              <a:rPr lang="fr-FR" noProof="0" dirty="0" smtClean="0"/>
              <a:t>L’Europe </a:t>
            </a:r>
          </a:p>
        </p:txBody>
      </p:sp>
      <p:pic>
        <p:nvPicPr>
          <p:cNvPr id="33795" name="Picture 2" descr="Le fonctionnement de l'union europÃ©enne - Ambassade de ...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5765" y="5717130"/>
            <a:ext cx="1161900" cy="655097"/>
          </a:xfrm>
          <a:noFill/>
        </p:spPr>
      </p:pic>
      <p:pic>
        <p:nvPicPr>
          <p:cNvPr id="5" name="Image 4" descr="nuage-de-mots (1).png"/>
          <p:cNvPicPr>
            <a:picLocks noChangeAspect="1"/>
          </p:cNvPicPr>
          <p:nvPr/>
        </p:nvPicPr>
        <p:blipFill>
          <a:blip r:embed="rId3" cstate="print"/>
          <a:srcRect l="24800" t="15350" r="24013" b="16926"/>
          <a:stretch>
            <a:fillRect/>
          </a:stretch>
        </p:blipFill>
        <p:spPr>
          <a:xfrm>
            <a:off x="514763" y="1052736"/>
            <a:ext cx="7837149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oneTexte 3"/>
          <p:cNvSpPr txBox="1">
            <a:spLocks noChangeArrowheads="1"/>
          </p:cNvSpPr>
          <p:nvPr/>
        </p:nvSpPr>
        <p:spPr bwMode="auto">
          <a:xfrm>
            <a:off x="5580063" y="188913"/>
            <a:ext cx="2952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/>
              <a:t>  Monopole de l’initiative</a:t>
            </a:r>
          </a:p>
          <a:p>
            <a:pPr>
              <a:buFont typeface="Arial" charset="0"/>
              <a:buChar char="•"/>
            </a:pPr>
            <a:r>
              <a:rPr lang="fr-FR"/>
              <a:t>  Propose des politiques Européenne et un budget</a:t>
            </a:r>
          </a:p>
          <a:p>
            <a:pPr>
              <a:buFont typeface="Arial" charset="0"/>
              <a:buChar char="•"/>
            </a:pPr>
            <a:r>
              <a:rPr lang="fr-FR"/>
              <a:t>  Gardienne des traités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150" y="715963"/>
            <a:ext cx="4248150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ZoneTexte 2"/>
          <p:cNvSpPr txBox="1">
            <a:spLocks noChangeArrowheads="1"/>
          </p:cNvSpPr>
          <p:nvPr/>
        </p:nvSpPr>
        <p:spPr bwMode="auto">
          <a:xfrm>
            <a:off x="3340100" y="866775"/>
            <a:ext cx="1800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Commission Européenne</a:t>
            </a:r>
          </a:p>
          <a:p>
            <a:pPr algn="ctr"/>
            <a:r>
              <a:rPr lang="fr-FR" b="1">
                <a:solidFill>
                  <a:schemeClr val="bg1"/>
                </a:solidFill>
              </a:rPr>
              <a:t>Bruxelles</a:t>
            </a:r>
          </a:p>
        </p:txBody>
      </p:sp>
      <p:pic>
        <p:nvPicPr>
          <p:cNvPr id="34821" name="Picture 7" descr="Free pictures FREE CLIP ARTS - 43488 images f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3125" y="2424113"/>
            <a:ext cx="15954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ZoneTexte 7"/>
          <p:cNvSpPr txBox="1">
            <a:spLocks noChangeArrowheads="1"/>
          </p:cNvSpPr>
          <p:nvPr/>
        </p:nvSpPr>
        <p:spPr bwMode="auto">
          <a:xfrm>
            <a:off x="827088" y="2205038"/>
            <a:ext cx="1800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/>
              <a:t>Conseil des Ministres de l’UE</a:t>
            </a:r>
          </a:p>
          <a:p>
            <a:pPr algn="ctr"/>
            <a:r>
              <a:rPr lang="fr-FR" b="1"/>
              <a:t>Bruxelles</a:t>
            </a:r>
          </a:p>
        </p:txBody>
      </p:sp>
      <p:sp>
        <p:nvSpPr>
          <p:cNvPr id="34824" name="ZoneTexte 8"/>
          <p:cNvSpPr txBox="1">
            <a:spLocks noChangeArrowheads="1"/>
          </p:cNvSpPr>
          <p:nvPr/>
        </p:nvSpPr>
        <p:spPr bwMode="auto">
          <a:xfrm>
            <a:off x="5932488" y="2219325"/>
            <a:ext cx="1800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/>
              <a:t>Parlement Européen</a:t>
            </a:r>
          </a:p>
          <a:p>
            <a:pPr algn="ctr"/>
            <a:r>
              <a:rPr lang="fr-FR" b="1"/>
              <a:t>Strasbourg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5076825" y="765175"/>
            <a:ext cx="503238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2435225" y="1682750"/>
            <a:ext cx="576263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5292725" y="1484313"/>
            <a:ext cx="719138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651500" y="1557338"/>
            <a:ext cx="11525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Propose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476375" y="1549400"/>
            <a:ext cx="11525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Propose</a:t>
            </a:r>
          </a:p>
        </p:txBody>
      </p:sp>
      <p:cxnSp>
        <p:nvCxnSpPr>
          <p:cNvPr id="26" name="Forme 25"/>
          <p:cNvCxnSpPr>
            <a:stCxn id="15363" idx="1"/>
            <a:endCxn id="15363" idx="3"/>
          </p:cNvCxnSpPr>
          <p:nvPr/>
        </p:nvCxnSpPr>
        <p:spPr>
          <a:xfrm rot="10800000" flipH="1">
            <a:off x="1979613" y="3403600"/>
            <a:ext cx="4248150" cy="12700"/>
          </a:xfrm>
          <a:prstGeom prst="curvedConnector5">
            <a:avLst>
              <a:gd name="adj1" fmla="val -6374"/>
              <a:gd name="adj2" fmla="val -5474419"/>
              <a:gd name="adj3" fmla="val 105381"/>
            </a:avLst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31" name="ZoneTexte 35"/>
          <p:cNvSpPr txBox="1">
            <a:spLocks noChangeArrowheads="1"/>
          </p:cNvSpPr>
          <p:nvPr/>
        </p:nvSpPr>
        <p:spPr bwMode="auto">
          <a:xfrm>
            <a:off x="3419475" y="4076700"/>
            <a:ext cx="1512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Co-décident</a:t>
            </a:r>
          </a:p>
        </p:txBody>
      </p:sp>
      <p:sp>
        <p:nvSpPr>
          <p:cNvPr id="34832" name="ZoneTexte 36"/>
          <p:cNvSpPr txBox="1">
            <a:spLocks noChangeArrowheads="1"/>
          </p:cNvSpPr>
          <p:nvPr/>
        </p:nvSpPr>
        <p:spPr bwMode="auto">
          <a:xfrm>
            <a:off x="0" y="3565525"/>
            <a:ext cx="16922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 sz="1600"/>
              <a:t>  1 représentant par état pour chaque réunion thématique</a:t>
            </a:r>
          </a:p>
          <a:p>
            <a:pPr>
              <a:buFont typeface="Arial" charset="0"/>
              <a:buChar char="•"/>
            </a:pPr>
            <a:r>
              <a:rPr lang="fr-FR" sz="1600"/>
              <a:t>  Peu adopter ou rejeter les propositions de la Commission</a:t>
            </a:r>
          </a:p>
          <a:p>
            <a:pPr>
              <a:buFont typeface="Arial" charset="0"/>
              <a:buChar char="•"/>
            </a:pPr>
            <a:r>
              <a:rPr lang="fr-FR" sz="1600"/>
              <a:t>  Présidence tournante de 6 mois</a:t>
            </a:r>
          </a:p>
        </p:txBody>
      </p:sp>
      <p:sp>
        <p:nvSpPr>
          <p:cNvPr id="34833" name="ZoneTexte 37"/>
          <p:cNvSpPr txBox="1">
            <a:spLocks noChangeArrowheads="1"/>
          </p:cNvSpPr>
          <p:nvPr/>
        </p:nvSpPr>
        <p:spPr bwMode="auto">
          <a:xfrm>
            <a:off x="7019925" y="3141663"/>
            <a:ext cx="16922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 sz="1600"/>
              <a:t>  766 députés élus par le peuple</a:t>
            </a:r>
          </a:p>
          <a:p>
            <a:pPr>
              <a:buFont typeface="Arial" charset="0"/>
              <a:buChar char="•"/>
            </a:pPr>
            <a:r>
              <a:rPr lang="fr-FR" sz="1600"/>
              <a:t>  Peu adopter ou rejeter les propositions de la Commission</a:t>
            </a:r>
          </a:p>
        </p:txBody>
      </p:sp>
      <p:sp>
        <p:nvSpPr>
          <p:cNvPr id="34834" name="ZoneTexte 38"/>
          <p:cNvSpPr txBox="1">
            <a:spLocks noChangeArrowheads="1"/>
          </p:cNvSpPr>
          <p:nvPr/>
        </p:nvSpPr>
        <p:spPr bwMode="auto">
          <a:xfrm>
            <a:off x="1373188" y="6264275"/>
            <a:ext cx="237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/>
              <a:t>Cour des comptes</a:t>
            </a:r>
          </a:p>
        </p:txBody>
      </p:sp>
      <p:sp>
        <p:nvSpPr>
          <p:cNvPr id="34835" name="ZoneTexte 39"/>
          <p:cNvSpPr txBox="1">
            <a:spLocks noChangeArrowheads="1"/>
          </p:cNvSpPr>
          <p:nvPr/>
        </p:nvSpPr>
        <p:spPr bwMode="auto">
          <a:xfrm>
            <a:off x="5278438" y="6276975"/>
            <a:ext cx="180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/>
              <a:t>Cour de justice</a:t>
            </a: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3535363" y="2757488"/>
            <a:ext cx="13922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Conseil Européen</a:t>
            </a:r>
          </a:p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Chefs d’états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4836" name="ZoneTexte 24"/>
          <p:cNvSpPr txBox="1">
            <a:spLocks noChangeArrowheads="1"/>
          </p:cNvSpPr>
          <p:nvPr/>
        </p:nvSpPr>
        <p:spPr bwMode="auto">
          <a:xfrm>
            <a:off x="0" y="0"/>
            <a:ext cx="49432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dirty="0"/>
              <a:t>Organisation de l’Union Européenne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20" grpId="0"/>
      <p:bldP spid="34823" grpId="0"/>
      <p:bldP spid="34824" grpId="0"/>
      <p:bldP spid="23" grpId="0"/>
      <p:bldP spid="24" grpId="0"/>
      <p:bldP spid="34831" grpId="0"/>
      <p:bldP spid="34832" grpId="0"/>
      <p:bldP spid="34833" grpId="0"/>
      <p:bldP spid="34834" grpId="0"/>
      <p:bldP spid="3483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3900"/>
          </a:xfrm>
        </p:spPr>
        <p:txBody>
          <a:bodyPr/>
          <a:lstStyle/>
          <a:p>
            <a:pPr eaLnBrk="1" hangingPunct="1"/>
            <a:r>
              <a:rPr lang="fr-FR" altLang="nl-BE" sz="2000" noProof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Trois acteurs principaux</a:t>
            </a:r>
            <a:endParaRPr lang="fr-FR" altLang="en-US" sz="2000" noProof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40113" y="1557338"/>
            <a:ext cx="4411662" cy="1185862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b="1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Le Parlement européen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- </a:t>
            </a:r>
            <a:r>
              <a:rPr lang="fr-FR" sz="1400" b="1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voix du peuple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Antonio Tajani, président du Parlement européen</a:t>
            </a:r>
            <a:endParaRPr lang="fr-FR" sz="1400" noProof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25838" y="3162300"/>
            <a:ext cx="4411662" cy="13001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b="1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Le Conseil européen et le Conseil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- </a:t>
            </a:r>
            <a:r>
              <a:rPr lang="fr-FR" sz="1400" b="1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voix des États membres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FR" sz="14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Donald Tusk, président du Conseil européen</a:t>
            </a:r>
            <a:endParaRPr lang="fr-FR" sz="1400" noProof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554413" y="4808538"/>
            <a:ext cx="4702175" cy="13509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b="1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La Commission européenne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400" b="1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- promotrice de l’intérêt commun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FR" sz="14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Jean-Claude Juncker, président de la Commission européenne</a:t>
            </a:r>
            <a:endParaRPr lang="fr-FR" sz="1400" noProof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6554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075" y="1168400"/>
            <a:ext cx="17621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3900"/>
          </a:xfrm>
        </p:spPr>
        <p:txBody>
          <a:bodyPr/>
          <a:lstStyle/>
          <a:p>
            <a:pPr eaLnBrk="1" hangingPunct="1"/>
            <a:r>
              <a:rPr lang="fr-FR" altLang="nl-BE" sz="2000" noProof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institutions de l’UE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55663" y="28432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Parlement européen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55663" y="3757613"/>
            <a:ext cx="9906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Cour de justice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151063" y="3757613"/>
            <a:ext cx="9906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Cour des comptes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46463" y="37576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Comité économique et social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037263" y="37576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Comité des régions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46463" y="28432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Conseil des ministres 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(le Conseil)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037263" y="28432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Commission européenne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55663" y="46720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Banque européenne d’investissement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037263" y="46720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Banque centrale européenne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3751263" y="4595813"/>
            <a:ext cx="17526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FR" altLang="nl-BE" sz="16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73" name="Rectangle 14"/>
          <p:cNvSpPr>
            <a:spLocks noChangeArrowheads="1"/>
          </p:cNvSpPr>
          <p:nvPr/>
        </p:nvSpPr>
        <p:spPr bwMode="auto">
          <a:xfrm>
            <a:off x="3598863" y="47244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20000"/>
              </a:spcBef>
            </a:pPr>
            <a:r>
              <a:rPr lang="fr-FR" altLang="en-US" sz="1200" smtClean="0">
                <a:solidFill>
                  <a:srgbClr val="595959"/>
                </a:solidFill>
                <a:latin typeface="Verdana" pitchFamily="34" charset="0"/>
              </a:rPr>
              <a:t>Agences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446463" y="1928813"/>
            <a:ext cx="2286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Conseil européen (sommets)</a:t>
            </a:r>
            <a:endParaRPr lang="fr-FR" sz="120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3900"/>
          </a:xfrm>
        </p:spPr>
        <p:txBody>
          <a:bodyPr/>
          <a:lstStyle/>
          <a:p>
            <a:pPr eaLnBrk="1" hangingPunct="1"/>
            <a:r>
              <a:rPr lang="en-GB" altLang="nl-BE" sz="2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Comment la législation européenne est-elle élaborée ?</a:t>
            </a:r>
            <a:endParaRPr lang="en-US" altLang="nl-BE" sz="200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555750" y="1928813"/>
            <a:ext cx="5997575" cy="444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Citoyens, groupes d’intérêts et experts : discussions et consultations</a:t>
            </a:r>
            <a:endParaRPr lang="fr-FR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555750" y="2732088"/>
            <a:ext cx="5997575" cy="444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Commission : proposition formelle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568450" y="3543300"/>
            <a:ext cx="5995988" cy="446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Parlement et Conseil des ministres : décision conjointe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571625" y="4381500"/>
            <a:ext cx="5995988" cy="446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Autorités nationales et locales : mise en œuvre 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587500" y="5213350"/>
            <a:ext cx="5995988" cy="444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Commission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</a:rPr>
              <a:t>et Cour de justice : suivi de la mise en œuvre 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364038" y="2471738"/>
            <a:ext cx="107950" cy="1905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>
              <a:solidFill>
                <a:srgbClr val="00B0F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4362450" y="3276600"/>
            <a:ext cx="107950" cy="188913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>
              <a:solidFill>
                <a:srgbClr val="00B0F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4360863" y="4116388"/>
            <a:ext cx="107950" cy="1905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>
              <a:solidFill>
                <a:srgbClr val="00B0F0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4359275" y="4938713"/>
            <a:ext cx="107950" cy="1905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3900"/>
          </a:xfrm>
        </p:spPr>
        <p:txBody>
          <a:bodyPr/>
          <a:lstStyle/>
          <a:p>
            <a:pPr eaLnBrk="1" hangingPunct="1"/>
            <a:r>
              <a:rPr lang="fr-FR" altLang="nl-BE" sz="2000" noProof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Parlement européen – voix du peuple</a:t>
            </a:r>
            <a:endParaRPr lang="fr-FR" altLang="en-US" sz="2000" noProof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51" name="Content Placeholder 2"/>
          <p:cNvSpPr>
            <a:spLocks noGrp="1"/>
          </p:cNvSpPr>
          <p:nvPr>
            <p:ph sz="half" idx="1"/>
          </p:nvPr>
        </p:nvSpPr>
        <p:spPr>
          <a:xfrm>
            <a:off x="1052513" y="2209800"/>
            <a:ext cx="7108825" cy="404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fr-FR" altLang="nl-BE" sz="11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Nombre de députés élus dans chaque pays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fr-FR" altLang="en-US" sz="1800" noProof="0" smtClean="0">
              <a:solidFill>
                <a:srgbClr val="359AC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938" y="1173163"/>
            <a:ext cx="7967662" cy="893762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altLang="nl-BE" sz="1800" noProof="0" smtClean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Décide des lois et du budget de l’UE en collaboration avec le Conseil des ministres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altLang="nl-BE" sz="1800" noProof="0" smtClean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Assure le contrôle démocratique du travail de toutes les institutions</a:t>
            </a:r>
            <a:endParaRPr lang="fr-FR" sz="1800" noProof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68613" name="Content Placeholder 3"/>
          <p:cNvSpPr txBox="1">
            <a:spLocks/>
          </p:cNvSpPr>
          <p:nvPr/>
        </p:nvSpPr>
        <p:spPr bwMode="auto">
          <a:xfrm>
            <a:off x="854075" y="2620963"/>
            <a:ext cx="2346325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Autriche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18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fr-BE" altLang="nl-BE" sz="1200" dirty="0">
                <a:solidFill>
                  <a:srgbClr val="595959"/>
                </a:solidFill>
                <a:latin typeface="Verdana" pitchFamily="34" charset="0"/>
              </a:rPr>
              <a:t>Belgique  -  </a:t>
            </a:r>
            <a:r>
              <a:rPr lang="fr-BE" altLang="nl-BE" sz="1200" b="1" dirty="0">
                <a:solidFill>
                  <a:srgbClr val="595959"/>
                </a:solidFill>
                <a:latin typeface="Verdana" pitchFamily="34" charset="0"/>
              </a:rPr>
              <a:t>21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Bulgarie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17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Croatie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11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Chypre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6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République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</a:t>
            </a: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tchèque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21</a:t>
            </a:r>
            <a:endParaRPr lang="en-US" altLang="nl-BE" sz="1200" b="1" dirty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Danemark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13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Estonie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6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 err="1">
                <a:solidFill>
                  <a:srgbClr val="595959"/>
                </a:solidFill>
                <a:latin typeface="Verdana" pitchFamily="34" charset="0"/>
              </a:rPr>
              <a:t>Finlande</a:t>
            </a: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13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 dirty="0">
                <a:solidFill>
                  <a:srgbClr val="595959"/>
                </a:solidFill>
                <a:latin typeface="Verdana" pitchFamily="34" charset="0"/>
              </a:rPr>
              <a:t>France  -  </a:t>
            </a:r>
            <a:r>
              <a:rPr lang="en-GB" altLang="nl-BE" sz="1200" b="1" dirty="0">
                <a:solidFill>
                  <a:srgbClr val="595959"/>
                </a:solidFill>
                <a:latin typeface="Verdana" pitchFamily="34" charset="0"/>
              </a:rPr>
              <a:t>74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BE" altLang="en-US" sz="1200" dirty="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68614" name="Content Placeholder 3"/>
          <p:cNvSpPr txBox="1">
            <a:spLocks/>
          </p:cNvSpPr>
          <p:nvPr/>
        </p:nvSpPr>
        <p:spPr bwMode="auto">
          <a:xfrm>
            <a:off x="3470275" y="2620963"/>
            <a:ext cx="23177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Allemagne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96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Grèce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21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Hongrie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21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Irlande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11</a:t>
            </a:r>
            <a:endParaRPr lang="en-GB" altLang="nl-BE" sz="12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Italie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73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Lettonie</a:t>
            </a:r>
            <a:r>
              <a:rPr lang="en-GB" altLang="nl-BE" sz="1200">
                <a:solidFill>
                  <a:srgbClr val="FFFFFF"/>
                </a:solidFill>
                <a:cs typeface="Arial" charset="0"/>
              </a:rPr>
              <a:t>   </a:t>
            </a:r>
            <a:r>
              <a:rPr lang="fr-BE" altLang="nl-BE" sz="1200">
                <a:solidFill>
                  <a:srgbClr val="595959"/>
                </a:solidFill>
                <a:latin typeface="Verdana" pitchFamily="34" charset="0"/>
              </a:rPr>
              <a:t>-  </a:t>
            </a:r>
            <a:r>
              <a:rPr lang="fr-BE" altLang="nl-BE" sz="1200" b="1">
                <a:solidFill>
                  <a:srgbClr val="595959"/>
                </a:solidFill>
                <a:latin typeface="Verdana" pitchFamily="34" charset="0"/>
              </a:rPr>
              <a:t>8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Lituanie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11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Luxembourg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6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Malte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133475" y="5822950"/>
            <a:ext cx="6877050" cy="2524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nl-BE" sz="1200" dirty="0" smtClean="0">
                <a:solidFill>
                  <a:prstClr val="black"/>
                </a:solidFill>
                <a:latin typeface="Verdana" panose="020B0604030504040204" pitchFamily="34" charset="0"/>
              </a:rPr>
              <a:t>Total  -  </a:t>
            </a:r>
            <a:r>
              <a:rPr lang="en-GB" altLang="nl-BE" sz="1200" b="1" dirty="0" smtClean="0">
                <a:solidFill>
                  <a:prstClr val="black"/>
                </a:solidFill>
                <a:latin typeface="Verdana" panose="020B0604030504040204" pitchFamily="34" charset="0"/>
              </a:rPr>
              <a:t>751</a:t>
            </a:r>
            <a:endParaRPr lang="en-GB" altLang="nl-BE" sz="900" dirty="0" smtClean="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68616" name="Content Placeholder 3"/>
          <p:cNvSpPr txBox="1">
            <a:spLocks/>
          </p:cNvSpPr>
          <p:nvPr/>
        </p:nvSpPr>
        <p:spPr bwMode="auto">
          <a:xfrm>
            <a:off x="5948363" y="2614613"/>
            <a:ext cx="274161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Pays-Bas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26</a:t>
            </a:r>
            <a:endParaRPr lang="en-US" altLang="nl-BE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Pologne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51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Portugal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21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Roumanie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32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Slovaquie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13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Slovénie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8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Espagne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54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Suède 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20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GB" altLang="nl-BE" sz="1200">
                <a:solidFill>
                  <a:srgbClr val="595959"/>
                </a:solidFill>
                <a:latin typeface="Verdana" pitchFamily="34" charset="0"/>
              </a:rPr>
              <a:t>Royaume-Uni -  </a:t>
            </a:r>
            <a:r>
              <a:rPr lang="en-GB" altLang="nl-BE" sz="1200" b="1">
                <a:solidFill>
                  <a:srgbClr val="595959"/>
                </a:solidFill>
                <a:latin typeface="Verdana" pitchFamily="34" charset="0"/>
              </a:rPr>
              <a:t>73</a:t>
            </a:r>
            <a:endParaRPr lang="en-US" altLang="nl-BE" sz="1200" b="1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nl-BE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649224" y="1232916"/>
            <a:ext cx="8494776" cy="5625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3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3900"/>
          </a:xfrm>
        </p:spPr>
        <p:txBody>
          <a:bodyPr/>
          <a:lstStyle/>
          <a:p>
            <a:pPr eaLnBrk="1" hangingPunct="1"/>
            <a:r>
              <a:rPr lang="fr-FR" altLang="nl-BE" sz="2000" noProof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partis politiques européens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3388" y="1090613"/>
            <a:ext cx="5735637" cy="846137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900" noProof="0" smtClean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Répartition des sièges du Parlement européen par groupe politique (décembre 2016)</a:t>
            </a:r>
            <a:endParaRPr lang="fr-FR" sz="1800" noProof="0" smtClean="0">
              <a:solidFill>
                <a:srgbClr val="359AC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800" noProof="0">
              <a:solidFill>
                <a:srgbClr val="359AC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636" name="TextBox 23"/>
          <p:cNvSpPr txBox="1">
            <a:spLocks noChangeArrowheads="1"/>
          </p:cNvSpPr>
          <p:nvPr/>
        </p:nvSpPr>
        <p:spPr bwMode="auto">
          <a:xfrm>
            <a:off x="3832225" y="6040438"/>
            <a:ext cx="10715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BE" altLang="en-US" sz="130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Total : </a:t>
            </a:r>
            <a:r>
              <a:rPr lang="fr-BE" altLang="en-US" sz="1300" b="1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751</a:t>
            </a:r>
          </a:p>
        </p:txBody>
      </p:sp>
      <p:pic>
        <p:nvPicPr>
          <p:cNvPr id="69637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343150"/>
            <a:ext cx="8774113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noProof="0" smtClean="0"/>
          </a:p>
        </p:txBody>
      </p:sp>
      <p:pic>
        <p:nvPicPr>
          <p:cNvPr id="23556" name="Picture 2" descr="https://www.les-crises.fr/wp-content/uploads/2014/08/construction-europeenne-nu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88" y="1563688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noProof="0" dirty="0" smtClean="0"/>
              <a:t>La France politique au Parlement</a:t>
            </a:r>
          </a:p>
        </p:txBody>
      </p:sp>
      <p:sp>
        <p:nvSpPr>
          <p:cNvPr id="7065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70660" name="Picture 2" descr="https://pbs.twimg.com/media/BrY7oNkIMAADPmp.jpg"/>
          <p:cNvPicPr>
            <a:picLocks noChangeAspect="1" noChangeArrowheads="1"/>
          </p:cNvPicPr>
          <p:nvPr/>
        </p:nvPicPr>
        <p:blipFill>
          <a:blip r:embed="rId2" cstate="print"/>
          <a:srcRect t="19624"/>
          <a:stretch>
            <a:fillRect/>
          </a:stretch>
        </p:blipFill>
        <p:spPr bwMode="auto">
          <a:xfrm>
            <a:off x="1547664" y="764704"/>
            <a:ext cx="5616624" cy="601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institutions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7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>
                <a:latin typeface="+mj-lt"/>
              </a:rPr>
              <a:t>La Banque centrale</a:t>
            </a:r>
          </a:p>
          <a:p>
            <a:r>
              <a:rPr lang="fr-FR" altLang="nl-BE" sz="2800" dirty="0" smtClean="0">
                <a:latin typeface="+mj-lt"/>
              </a:rPr>
              <a:t>Le Comité économique et social européen – voix de la société civile</a:t>
            </a:r>
          </a:p>
          <a:p>
            <a:r>
              <a:rPr lang="fr-FR" altLang="en-US" sz="2800" kern="0" dirty="0" smtClean="0">
                <a:latin typeface="+mj-lt"/>
              </a:rPr>
              <a:t>Le Comité des régions – voix des pouvoirs publics locaux </a:t>
            </a:r>
            <a:endParaRPr lang="fr-FR" altLang="en-US" sz="2800" dirty="0" smtClean="0">
              <a:latin typeface="+mj-lt"/>
            </a:endParaRPr>
          </a:p>
          <a:p>
            <a:r>
              <a:rPr lang="fr-FR" altLang="en-US" sz="2800" dirty="0" smtClean="0">
                <a:latin typeface="+mj-lt"/>
              </a:rPr>
              <a:t>La Cour des comptes de l’UE veille au bon usage du budget communautaire</a:t>
            </a:r>
          </a:p>
          <a:p>
            <a:r>
              <a:rPr lang="fr-FR" altLang="nl-BE" sz="2800" dirty="0" smtClean="0">
                <a:latin typeface="+mj-lt"/>
              </a:rPr>
              <a:t>Le Médiateur européen</a:t>
            </a:r>
          </a:p>
          <a:p>
            <a:r>
              <a:rPr lang="fr-FR" altLang="en-US" sz="2800" dirty="0" smtClean="0">
                <a:latin typeface="+mj-lt"/>
              </a:rPr>
              <a:t>La Cour de justice– garante du droit</a:t>
            </a:r>
          </a:p>
          <a:p>
            <a:r>
              <a:rPr lang="fr-FR" altLang="en-US" sz="2800" dirty="0" smtClean="0">
                <a:latin typeface="+mj-lt"/>
              </a:rPr>
              <a:t>La haute représentante de l’Union pour les affaires étrangères et la politique de sécurité</a:t>
            </a:r>
          </a:p>
          <a:p>
            <a:endParaRPr lang="fr-FR" altLang="en-US" sz="2800" dirty="0" smtClean="0">
              <a:latin typeface="+mj-lt"/>
            </a:endParaRPr>
          </a:p>
          <a:p>
            <a:endParaRPr lang="fr-FR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Word Art 1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9144000" cy="4599542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39552" y="0"/>
            <a:ext cx="7715200" cy="908720"/>
          </a:xfrm>
        </p:spPr>
        <p:txBody>
          <a:bodyPr/>
          <a:lstStyle/>
          <a:p>
            <a:r>
              <a:rPr lang="fr-FR" dirty="0" smtClean="0"/>
              <a:t>Des avancées sociales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30238" y="0"/>
            <a:ext cx="7886700" cy="723900"/>
          </a:xfrm>
        </p:spPr>
        <p:txBody>
          <a:bodyPr/>
          <a:lstStyle/>
          <a:p>
            <a:pPr eaLnBrk="1" hangingPunct="1"/>
            <a:r>
              <a:rPr lang="en-GB" altLang="nl-BE" sz="2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marché unique offre un plus grand choix</a:t>
            </a:r>
            <a:endParaRPr lang="nl-BE" altLang="nl-BE" sz="200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427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06888" y="3721100"/>
            <a:ext cx="3887787" cy="376238"/>
          </a:xfrm>
        </p:spPr>
        <p:txBody>
          <a:bodyPr anchor="t"/>
          <a:lstStyle/>
          <a:p>
            <a:pPr eaLnBrk="1" hangingPunct="1"/>
            <a:r>
              <a:rPr lang="en-GB" altLang="nl-BE" sz="1800" b="0" smtClean="0">
                <a:solidFill>
                  <a:srgbClr val="359AC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marché unique a permis :</a:t>
            </a:r>
            <a:endParaRPr lang="nl-BE" altLang="nl-BE" sz="1800" b="0" smtClean="0">
              <a:solidFill>
                <a:srgbClr val="359AC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06888" y="4203700"/>
            <a:ext cx="3887787" cy="136207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nl-B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de réduire significativement le prix de nombreux produits et services, notamment pour les billets d’avion et la téléphonie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nl-B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d’offrir plus de choix au consommateur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nl-B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</a:rPr>
              <a:t>de créer 2,8 millions de nouveaux emplois</a:t>
            </a:r>
            <a:endParaRPr lang="fr-FR" altLang="nl-BE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06888" y="1854200"/>
            <a:ext cx="4137025" cy="376238"/>
          </a:xfrm>
        </p:spPr>
        <p:txBody>
          <a:bodyPr rtlCol="0" anchor="t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altLang="nl-BE" sz="5500" b="0" dirty="0" smtClean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liberté de circulation est garantie pour :</a:t>
            </a:r>
            <a:r>
              <a:rPr lang="fr-FR" altLang="nl-BE" sz="2600" b="0" dirty="0" smtClean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altLang="nl-BE" sz="2600" b="0" dirty="0" smtClean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r-FR" sz="2600" b="0" dirty="0">
              <a:solidFill>
                <a:srgbClr val="359AC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78" name="Content Placeholder 5"/>
          <p:cNvSpPr txBox="1">
            <a:spLocks/>
          </p:cNvSpPr>
          <p:nvPr/>
        </p:nvSpPr>
        <p:spPr bwMode="auto">
          <a:xfrm>
            <a:off x="4306888" y="2335213"/>
            <a:ext cx="3887787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nl-BE" sz="1200">
                <a:solidFill>
                  <a:srgbClr val="595959"/>
                </a:solidFill>
                <a:latin typeface="Verdana" pitchFamily="34" charset="0"/>
              </a:rPr>
              <a:t>les biens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nl-BE" sz="1200">
                <a:solidFill>
                  <a:srgbClr val="595959"/>
                </a:solidFill>
                <a:latin typeface="Verdana" pitchFamily="34" charset="0"/>
              </a:rPr>
              <a:t>les services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nl-BE" sz="1200">
                <a:solidFill>
                  <a:srgbClr val="595959"/>
                </a:solidFill>
                <a:latin typeface="Verdana" pitchFamily="34" charset="0"/>
              </a:rPr>
              <a:t>les personnes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nl-BE" sz="1200">
                <a:solidFill>
                  <a:srgbClr val="595959"/>
                </a:solidFill>
                <a:latin typeface="Verdana" pitchFamily="34" charset="0"/>
              </a:rPr>
              <a:t>les capitaux</a:t>
            </a:r>
            <a:endParaRPr lang="en-GB" altLang="nl-BE" sz="12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5427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1462088"/>
            <a:ext cx="31813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30238" y="0"/>
            <a:ext cx="7886700" cy="723900"/>
          </a:xfrm>
        </p:spPr>
        <p:txBody>
          <a:bodyPr/>
          <a:lstStyle/>
          <a:p>
            <a:pPr eaLnBrk="1" hangingPunct="1"/>
            <a:r>
              <a:rPr lang="en-GB" altLang="nl-BE" sz="2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 déplacer librement</a:t>
            </a:r>
            <a:endParaRPr lang="nl-BE" altLang="nl-BE" sz="200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529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1113" y="1420813"/>
            <a:ext cx="4051300" cy="376237"/>
          </a:xfrm>
        </p:spPr>
        <p:txBody>
          <a:bodyPr anchor="t"/>
          <a:lstStyle/>
          <a:p>
            <a:pPr eaLnBrk="1" hangingPunct="1"/>
            <a:r>
              <a:rPr lang="en-US" altLang="en-US" sz="1800" b="0" smtClean="0">
                <a:solidFill>
                  <a:srgbClr val="359AC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‘Schengen’, qu’est-ce que c’est ?</a:t>
            </a:r>
          </a:p>
        </p:txBody>
      </p:sp>
      <p:sp>
        <p:nvSpPr>
          <p:cNvPr id="55300" name="Content Placeholder 5"/>
          <p:cNvSpPr txBox="1">
            <a:spLocks/>
          </p:cNvSpPr>
          <p:nvPr/>
        </p:nvSpPr>
        <p:spPr bwMode="auto">
          <a:xfrm>
            <a:off x="1444625" y="2097088"/>
            <a:ext cx="38877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La fin des contrôles policiers ou douaniers aux frontières entre la plupart des pays de l’UE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nl-BE" sz="1200">
              <a:solidFill>
                <a:srgbClr val="595959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Des contrôles renforcés aux frontières extérieures de l’UE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nl-BE" sz="1200">
              <a:solidFill>
                <a:srgbClr val="595959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Une intensification de la coopération entre les services de police des différents États membres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nl-BE" sz="1200">
              <a:solidFill>
                <a:srgbClr val="595959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Pouvoir acheter et rapporter tout bien à usage personnel lors d’un voyage entre deux pays de l’UE</a:t>
            </a:r>
            <a:endParaRPr lang="en-GB" altLang="nl-BE" sz="12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55301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838" y="1976438"/>
            <a:ext cx="28765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71513" y="0"/>
            <a:ext cx="7886700" cy="723900"/>
          </a:xfrm>
        </p:spPr>
        <p:txBody>
          <a:bodyPr/>
          <a:lstStyle/>
          <a:p>
            <a:pPr eaLnBrk="1" hangingPunct="1"/>
            <a:r>
              <a:rPr lang="en-GB" altLang="en-US" sz="2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Étudier à l’étranger</a:t>
            </a:r>
            <a:endParaRPr lang="en-US" altLang="en-US" sz="200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7347" name="Rectangle 3"/>
          <p:cNvSpPr txBox="1">
            <a:spLocks noChangeArrowheads="1"/>
          </p:cNvSpPr>
          <p:nvPr/>
        </p:nvSpPr>
        <p:spPr bwMode="auto">
          <a:xfrm>
            <a:off x="1435100" y="1423988"/>
            <a:ext cx="16017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fr-FR" altLang="en-US">
                <a:solidFill>
                  <a:srgbClr val="359AC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Erasmus+</a:t>
            </a:r>
          </a:p>
        </p:txBody>
      </p:sp>
      <p:sp>
        <p:nvSpPr>
          <p:cNvPr id="57348" name="Rectangle 3"/>
          <p:cNvSpPr txBox="1">
            <a:spLocks noChangeArrowheads="1"/>
          </p:cNvSpPr>
          <p:nvPr/>
        </p:nvSpPr>
        <p:spPr bwMode="auto">
          <a:xfrm>
            <a:off x="1390650" y="2181225"/>
            <a:ext cx="329247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000"/>
              </a:spcBef>
              <a:spcAft>
                <a:spcPts val="500"/>
              </a:spcAft>
              <a:buFont typeface="Arial" charset="0"/>
              <a:buNone/>
            </a:pPr>
            <a:r>
              <a:rPr lang="en-GB" altLang="en-US" sz="1500">
                <a:solidFill>
                  <a:srgbClr val="595959"/>
                </a:solidFill>
                <a:latin typeface="Verdana" pitchFamily="34" charset="0"/>
              </a:rPr>
              <a:t>Chaque année, plus de 400 000 jeunes partent étudier ou entreprendre un développement personnel dans un autre pays européen, avec le soutien du programme européen Erasmus+ pour l’education, l’apprentissage, la jeunesse et les sports. </a:t>
            </a:r>
          </a:p>
        </p:txBody>
      </p:sp>
      <p:pic>
        <p:nvPicPr>
          <p:cNvPr id="5734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888" y="2159000"/>
            <a:ext cx="33909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427913" cy="7200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en-US" b="0" kern="1200" dirty="0" smtClean="0"/>
              <a:t>Améliorer la santé et l’environnement</a:t>
            </a:r>
            <a:endParaRPr lang="fr-FR" altLang="en-US" b="0" kern="1200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16017" y="2204865"/>
            <a:ext cx="4176464" cy="4104456"/>
          </a:xfrm>
        </p:spPr>
        <p:txBody>
          <a:bodyPr>
            <a:normAutofit fontScale="47500" lnSpcReduction="20000"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Quelques accomplissements de l’UE 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fr-FR" altLang="en-US" b="0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 eaux de baignades plus propres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beaucoup moins de pluies acides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généralisation de l’essence sans plomb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mise au rebut facile et sûre des équipements électroniques usagés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 règles de sécurité strictes à chaque étape de la chaîne alimentaire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agriculture biologique et de qualité plus importante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 avertissements sanitaires plus efficaces concernant la nocivité du tabac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enregistrement et un contrôle de tous les produits chimiques (REACH)</a:t>
            </a:r>
            <a:endParaRPr lang="fr-FR" altLang="en-US" b="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882650" y="1644650"/>
            <a:ext cx="75517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fr-FR" altLang="en-US" sz="1800" b="0" dirty="0" smtClean="0">
                <a:solidFill>
                  <a:srgbClr val="359AC2"/>
                </a:solidFill>
              </a:rPr>
              <a:t>La pollution ne s’arrête pas aux frontières, c’est pourquoi il faut agir ensemble</a:t>
            </a:r>
            <a:endParaRPr lang="fr-FR" altLang="en-US" sz="1600" kern="0" dirty="0" smtClean="0">
              <a:solidFill>
                <a:srgbClr val="00D5F2"/>
              </a:solidFill>
            </a:endParaRPr>
          </a:p>
        </p:txBody>
      </p:sp>
      <p:pic>
        <p:nvPicPr>
          <p:cNvPr id="5837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2506663"/>
            <a:ext cx="40862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427913" cy="7200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en-US" b="0" kern="1200" dirty="0" smtClean="0"/>
              <a:t>Un espace de liberté, de sécurité et de justice</a:t>
            </a:r>
            <a:endParaRPr lang="fr-FR" altLang="en-US" b="0" kern="1200" dirty="0"/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0" y="1844675"/>
            <a:ext cx="4103688" cy="3695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sz="1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Charte européenne des droits fondamentaux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fr-FR" altLang="en-US" sz="1400" b="0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sz="1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Lutte conjointe contre le terrorisme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fr-FR" altLang="en-US" sz="1400" b="0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sz="1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Coopération entre les forces de police et ceux qui font appliquer la loi dans divers pays de l’UE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fr-FR" altLang="en-US" sz="1400" b="0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sz="1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Politiques coordonnées en matière d’asile et d’immigration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fr-FR" altLang="en-US" sz="1400" b="0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fr-FR" altLang="en-US" sz="14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Coopération en matière de droit civ</a:t>
            </a:r>
            <a:r>
              <a:rPr lang="fr-FR" altLang="en-US" sz="15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il</a:t>
            </a:r>
            <a:endParaRPr lang="fr-FR" altLang="en-US" sz="1500" b="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939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3" y="1692275"/>
            <a:ext cx="39814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723900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nl-BE" sz="4000" dirty="0" smtClean="0">
                <a:ea typeface="Verdana" pitchFamily="34" charset="0"/>
                <a:cs typeface="Verdana" pitchFamily="34" charset="0"/>
              </a:rPr>
              <a:t>L’UE, exportateur de paix et de prospérité</a:t>
            </a:r>
          </a:p>
        </p:txBody>
      </p:sp>
      <p:sp>
        <p:nvSpPr>
          <p:cNvPr id="89091" name="Content Placeholder 5"/>
          <p:cNvSpPr txBox="1">
            <a:spLocks/>
          </p:cNvSpPr>
          <p:nvPr/>
        </p:nvSpPr>
        <p:spPr bwMode="auto">
          <a:xfrm>
            <a:off x="4498975" y="2768600"/>
            <a:ext cx="407511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defRPr/>
            </a:pPr>
            <a:r>
              <a:rPr lang="fr-FR" altLang="nl-B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Réglementation du commerce mondial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fr-FR" altLang="nl-B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Politique étrangère et de sécurité commune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fr-FR" altLang="nl-B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Aide humanitaire et aide au développement</a:t>
            </a:r>
            <a:endParaRPr lang="fr-FR" altLang="nl-BE" sz="1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42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" y="2535238"/>
            <a:ext cx="377507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71600" y="263691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/>
              <a:t>Merci de votre attention</a:t>
            </a:r>
            <a:r>
              <a:rPr lang="fr-FR" dirty="0" smtClean="0"/>
              <a:t>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12" y="1335088"/>
            <a:ext cx="82867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5"/>
          <p:cNvSpPr txBox="1">
            <a:spLocks noChangeArrowheads="1"/>
          </p:cNvSpPr>
          <p:nvPr/>
        </p:nvSpPr>
        <p:spPr bwMode="auto">
          <a:xfrm>
            <a:off x="1666876" y="3408363"/>
            <a:ext cx="201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</a:pPr>
            <a:r>
              <a:rPr lang="en-US" altLang="en-US" sz="1200" err="1">
                <a:solidFill>
                  <a:srgbClr val="595959"/>
                </a:solidFill>
                <a:latin typeface="Verdana" pitchFamily="34" charset="0"/>
              </a:rPr>
              <a:t>Konrad</a:t>
            </a: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 Adenauer</a:t>
            </a:r>
          </a:p>
        </p:txBody>
      </p:sp>
      <p:sp>
        <p:nvSpPr>
          <p:cNvPr id="25604" name="Text Box 16"/>
          <p:cNvSpPr txBox="1">
            <a:spLocks noChangeArrowheads="1"/>
          </p:cNvSpPr>
          <p:nvPr/>
        </p:nvSpPr>
        <p:spPr bwMode="auto">
          <a:xfrm>
            <a:off x="1666876" y="5845177"/>
            <a:ext cx="2016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Robert Schuman</a:t>
            </a:r>
          </a:p>
        </p:txBody>
      </p:sp>
      <p:sp>
        <p:nvSpPr>
          <p:cNvPr id="25605" name="Text Box 17"/>
          <p:cNvSpPr txBox="1">
            <a:spLocks noChangeArrowheads="1"/>
          </p:cNvSpPr>
          <p:nvPr/>
        </p:nvSpPr>
        <p:spPr bwMode="auto">
          <a:xfrm>
            <a:off x="4043364" y="4676776"/>
            <a:ext cx="2016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Winston Churchill</a:t>
            </a:r>
          </a:p>
        </p:txBody>
      </p:sp>
      <p:sp>
        <p:nvSpPr>
          <p:cNvPr id="25606" name="Text Box 18"/>
          <p:cNvSpPr txBox="1">
            <a:spLocks noChangeArrowheads="1"/>
          </p:cNvSpPr>
          <p:nvPr/>
        </p:nvSpPr>
        <p:spPr bwMode="auto">
          <a:xfrm>
            <a:off x="6419852" y="3452815"/>
            <a:ext cx="2016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Alcide De Gasperi</a:t>
            </a:r>
          </a:p>
        </p:txBody>
      </p:sp>
      <p:sp>
        <p:nvSpPr>
          <p:cNvPr id="25607" name="Text Box 19"/>
          <p:cNvSpPr txBox="1">
            <a:spLocks noChangeArrowheads="1"/>
          </p:cNvSpPr>
          <p:nvPr/>
        </p:nvSpPr>
        <p:spPr bwMode="auto">
          <a:xfrm>
            <a:off x="6419852" y="5845177"/>
            <a:ext cx="2016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1200">
                <a:solidFill>
                  <a:srgbClr val="595959"/>
                </a:solidFill>
                <a:latin typeface="Verdana" pitchFamily="34" charset="0"/>
              </a:rPr>
              <a:t>Jean Monnet</a:t>
            </a:r>
          </a:p>
        </p:txBody>
      </p:sp>
      <p:sp>
        <p:nvSpPr>
          <p:cNvPr id="25608" name="Content Placeholder 4"/>
          <p:cNvSpPr>
            <a:spLocks noGrp="1"/>
          </p:cNvSpPr>
          <p:nvPr>
            <p:ph idx="1"/>
          </p:nvPr>
        </p:nvSpPr>
        <p:spPr>
          <a:xfrm>
            <a:off x="1477965" y="946150"/>
            <a:ext cx="7077075" cy="388938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fr-FR" altLang="nl-BE" sz="1800" noProof="0" smtClean="0">
                <a:solidFill>
                  <a:srgbClr val="359AC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 idées novatrices pour assurer la paix et la prospérité…</a:t>
            </a:r>
          </a:p>
          <a:p>
            <a:pPr marL="0" indent="0" algn="ctr" eaLnBrk="1" hangingPunct="1">
              <a:buFont typeface="Arial" charset="0"/>
              <a:buNone/>
            </a:pPr>
            <a:endParaRPr lang="fr-FR" altLang="nl-BE" sz="1800" noProof="0" smtClean="0">
              <a:solidFill>
                <a:srgbClr val="359AC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90" y="71439"/>
            <a:ext cx="7540625" cy="765274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nl-BE" b="0" noProof="0" dirty="0" smtClean="0"/>
              <a:t>Les fondateurs</a:t>
            </a:r>
            <a:endParaRPr lang="fr-FR" altLang="en-US" b="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8" y="260351"/>
          <a:ext cx="9129712" cy="6346825"/>
        </p:xfrm>
        <a:graphic>
          <a:graphicData uri="http://schemas.openxmlformats.org/presentationml/2006/ole">
            <p:oleObj spid="_x0000_s1026" name="Document" r:id="rId3" imgW="10848630" imgH="75416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90" y="71438"/>
            <a:ext cx="7540625" cy="170137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nl-BE" b="0" noProof="0" dirty="0" smtClean="0"/>
              <a:t>Les traités, socle d’une coopération démocratique fondée sur le droit</a:t>
            </a:r>
            <a:endParaRPr lang="fr-FR" altLang="en-US" b="0" noProof="0" dirty="0" smtClean="0"/>
          </a:p>
        </p:txBody>
      </p:sp>
      <p:sp>
        <p:nvSpPr>
          <p:cNvPr id="29699" name="Text Box 20"/>
          <p:cNvSpPr txBox="1">
            <a:spLocks noChangeArrowheads="1"/>
          </p:cNvSpPr>
          <p:nvPr/>
        </p:nvSpPr>
        <p:spPr bwMode="auto">
          <a:xfrm>
            <a:off x="5097463" y="1852614"/>
            <a:ext cx="35290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La Communauté européenne du charbon et de l’acier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9700" name="Text Box 22"/>
          <p:cNvSpPr txBox="1">
            <a:spLocks noChangeArrowheads="1"/>
          </p:cNvSpPr>
          <p:nvPr/>
        </p:nvSpPr>
        <p:spPr bwMode="auto">
          <a:xfrm>
            <a:off x="5097463" y="2314577"/>
            <a:ext cx="3744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Les traités de Rome :</a:t>
            </a:r>
          </a:p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• La Communauté économique européenne</a:t>
            </a:r>
          </a:p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• La Communauté européenne de l’énergie atomique (EURATOM)</a:t>
            </a:r>
            <a:endParaRPr lang="fr-FR" altLang="en-US" sz="120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5097463" y="3209927"/>
            <a:ext cx="3529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L’Acte unique européen : le marché unique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9702" name="Text Box 26"/>
          <p:cNvSpPr txBox="1">
            <a:spLocks noChangeArrowheads="1"/>
          </p:cNvSpPr>
          <p:nvPr/>
        </p:nvSpPr>
        <p:spPr bwMode="auto">
          <a:xfrm>
            <a:off x="5097465" y="3714752"/>
            <a:ext cx="3455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Traité sur l’Union européenne - Maastricht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5097463" y="4162427"/>
            <a:ext cx="3313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Traité d’Amsterdam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29704" name="Text Box 19"/>
          <p:cNvSpPr txBox="1">
            <a:spLocks noChangeArrowheads="1"/>
          </p:cNvSpPr>
          <p:nvPr/>
        </p:nvSpPr>
        <p:spPr bwMode="auto">
          <a:xfrm>
            <a:off x="4140202" y="1901825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1952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29705" name="Text Box 21"/>
          <p:cNvSpPr txBox="1">
            <a:spLocks noChangeArrowheads="1"/>
          </p:cNvSpPr>
          <p:nvPr/>
        </p:nvSpPr>
        <p:spPr bwMode="auto">
          <a:xfrm>
            <a:off x="4140202" y="2303464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1958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29706" name="Text Box 23"/>
          <p:cNvSpPr txBox="1">
            <a:spLocks noChangeArrowheads="1"/>
          </p:cNvSpPr>
          <p:nvPr/>
        </p:nvSpPr>
        <p:spPr bwMode="auto">
          <a:xfrm>
            <a:off x="4140202" y="3187700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1987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29707" name="Text Box 25"/>
          <p:cNvSpPr txBox="1">
            <a:spLocks noChangeArrowheads="1"/>
          </p:cNvSpPr>
          <p:nvPr/>
        </p:nvSpPr>
        <p:spPr bwMode="auto">
          <a:xfrm>
            <a:off x="4140202" y="3671888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1993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29708" name="Text Box 27"/>
          <p:cNvSpPr txBox="1">
            <a:spLocks noChangeArrowheads="1"/>
          </p:cNvSpPr>
          <p:nvPr/>
        </p:nvSpPr>
        <p:spPr bwMode="auto">
          <a:xfrm>
            <a:off x="4140202" y="4103689"/>
            <a:ext cx="1052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1999</a:t>
            </a:r>
          </a:p>
        </p:txBody>
      </p:sp>
      <p:sp>
        <p:nvSpPr>
          <p:cNvPr id="29709" name="Text Box 29"/>
          <p:cNvSpPr txBox="1">
            <a:spLocks noChangeArrowheads="1"/>
          </p:cNvSpPr>
          <p:nvPr/>
        </p:nvSpPr>
        <p:spPr bwMode="auto">
          <a:xfrm>
            <a:off x="4140202" y="4535488"/>
            <a:ext cx="1028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2003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29710" name="Text Box 30"/>
          <p:cNvSpPr txBox="1">
            <a:spLocks noChangeArrowheads="1"/>
          </p:cNvSpPr>
          <p:nvPr/>
        </p:nvSpPr>
        <p:spPr bwMode="auto">
          <a:xfrm>
            <a:off x="5097463" y="4600577"/>
            <a:ext cx="3529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Traité de Nice</a:t>
            </a:r>
            <a:endParaRPr lang="en-GB" altLang="en-US" sz="1200" b="1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29711" name="Text Box 29"/>
          <p:cNvSpPr txBox="1">
            <a:spLocks noChangeArrowheads="1"/>
          </p:cNvSpPr>
          <p:nvPr/>
        </p:nvSpPr>
        <p:spPr bwMode="auto">
          <a:xfrm rot="10800000" flipV="1">
            <a:off x="4151313" y="4985823"/>
            <a:ext cx="104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2009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29712" name="Text Box 30"/>
          <p:cNvSpPr txBox="1">
            <a:spLocks noChangeArrowheads="1"/>
          </p:cNvSpPr>
          <p:nvPr/>
        </p:nvSpPr>
        <p:spPr bwMode="auto">
          <a:xfrm>
            <a:off x="5097463" y="5040315"/>
            <a:ext cx="3529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Traité de Lisbonne</a:t>
            </a:r>
            <a:endParaRPr lang="en-GB" altLang="en-US" sz="1200" b="1">
              <a:solidFill>
                <a:srgbClr val="595959"/>
              </a:solidFill>
              <a:latin typeface="Arial" charset="0"/>
            </a:endParaRPr>
          </a:p>
        </p:txBody>
      </p:sp>
      <p:pic>
        <p:nvPicPr>
          <p:cNvPr id="2971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76" y="1708152"/>
            <a:ext cx="3259139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7705725" cy="108012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en-US" b="0" kern="1200" noProof="0" dirty="0" smtClean="0">
                <a:ea typeface="Verdana" panose="020B0604030504040204" pitchFamily="34" charset="0"/>
                <a:cs typeface="Verdana" panose="020B0604030504040204" pitchFamily="34" charset="0"/>
              </a:rPr>
              <a:t>Le grand élargissement :</a:t>
            </a:r>
            <a:br>
              <a:rPr lang="fr-FR" altLang="en-US" b="0" kern="1200" noProof="0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altLang="en-US" b="0" kern="1200" noProof="0" dirty="0" smtClean="0">
                <a:ea typeface="Verdana" panose="020B0604030504040204" pitchFamily="34" charset="0"/>
                <a:cs typeface="Verdana" panose="020B0604030504040204" pitchFamily="34" charset="0"/>
              </a:rPr>
              <a:t> réunifier l’est et l’ouest</a:t>
            </a:r>
            <a:endParaRPr lang="fr-FR" altLang="en-US" b="0" kern="1200" noProof="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747" name="Text Box 20"/>
          <p:cNvSpPr txBox="1">
            <a:spLocks noChangeArrowheads="1"/>
          </p:cNvSpPr>
          <p:nvPr/>
        </p:nvSpPr>
        <p:spPr bwMode="auto">
          <a:xfrm>
            <a:off x="2122713" y="1529111"/>
            <a:ext cx="3760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Chute du mur de Berlin et fin du communisme</a:t>
            </a:r>
          </a:p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Aide économique de l’UE (programme PHARE)</a:t>
            </a:r>
          </a:p>
        </p:txBody>
      </p:sp>
      <p:sp>
        <p:nvSpPr>
          <p:cNvPr id="41988" name="Text Box 22"/>
          <p:cNvSpPr txBox="1">
            <a:spLocks noChangeArrowheads="1"/>
          </p:cNvSpPr>
          <p:nvPr/>
        </p:nvSpPr>
        <p:spPr bwMode="auto">
          <a:xfrm>
            <a:off x="2122713" y="2200624"/>
            <a:ext cx="3760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b="0" smtClean="0">
                <a:solidFill>
                  <a:srgbClr val="595959"/>
                </a:solidFill>
              </a:rPr>
              <a:t>Les critères d’adhésion à </a:t>
            </a:r>
            <a:r>
              <a:rPr lang="en-GB" altLang="en-US" b="0" err="1" smtClean="0">
                <a:solidFill>
                  <a:srgbClr val="595959"/>
                </a:solidFill>
              </a:rPr>
              <a:t>l’UE</a:t>
            </a:r>
            <a:r>
              <a:rPr lang="en-GB" altLang="en-US" b="0" smtClean="0">
                <a:solidFill>
                  <a:srgbClr val="595959"/>
                </a:solidFill>
              </a:rPr>
              <a:t> </a:t>
            </a:r>
            <a:r>
              <a:rPr lang="en-GB" altLang="en-US" b="0" err="1" smtClean="0">
                <a:solidFill>
                  <a:srgbClr val="595959"/>
                </a:solidFill>
              </a:rPr>
              <a:t>sont</a:t>
            </a:r>
            <a:r>
              <a:rPr lang="en-GB" altLang="en-US" b="0" smtClean="0">
                <a:solidFill>
                  <a:srgbClr val="595959"/>
                </a:solidFill>
              </a:rPr>
              <a:t> </a:t>
            </a:r>
            <a:r>
              <a:rPr lang="en-GB" altLang="en-US" b="0" err="1" smtClean="0">
                <a:solidFill>
                  <a:srgbClr val="595959"/>
                </a:solidFill>
              </a:rPr>
              <a:t>fixés</a:t>
            </a:r>
            <a:r>
              <a:rPr lang="en-GB" altLang="en-US" b="0" smtClean="0">
                <a:solidFill>
                  <a:srgbClr val="595959"/>
                </a:solidFill>
              </a:rPr>
              <a:t> :</a:t>
            </a:r>
          </a:p>
          <a:p>
            <a:pPr marL="171450" indent="-171450" eaLnBrk="1" hangingPunct="1">
              <a:spcBef>
                <a:spcPct val="0"/>
              </a:spcBef>
              <a:defRPr/>
            </a:pPr>
            <a:r>
              <a:rPr lang="en-GB" altLang="en-US" b="0" err="1" smtClean="0">
                <a:solidFill>
                  <a:srgbClr val="595959"/>
                </a:solidFill>
              </a:rPr>
              <a:t>démocratie</a:t>
            </a:r>
            <a:r>
              <a:rPr lang="fr-FR" altLang="en-US" b="0" smtClean="0">
                <a:solidFill>
                  <a:srgbClr val="595959"/>
                </a:solidFill>
              </a:rPr>
              <a:t> et État de droit</a:t>
            </a:r>
          </a:p>
          <a:p>
            <a:pPr marL="171450" indent="-171450" eaLnBrk="1" hangingPunct="1">
              <a:spcBef>
                <a:spcPct val="0"/>
              </a:spcBef>
              <a:defRPr/>
            </a:pPr>
            <a:r>
              <a:rPr lang="fr-FR" altLang="en-US" b="0" smtClean="0">
                <a:solidFill>
                  <a:srgbClr val="595959"/>
                </a:solidFill>
              </a:rPr>
              <a:t>économie de marché viable</a:t>
            </a:r>
          </a:p>
          <a:p>
            <a:pPr marL="171450" indent="-171450" eaLnBrk="1" hangingPunct="1">
              <a:spcBef>
                <a:spcPct val="0"/>
              </a:spcBef>
              <a:defRPr/>
            </a:pPr>
            <a:r>
              <a:rPr lang="fr-FR" altLang="en-US" b="0" smtClean="0">
                <a:solidFill>
                  <a:srgbClr val="595959"/>
                </a:solidFill>
              </a:rPr>
              <a:t>Capacité de mise en œuvre du droit de l’UE</a:t>
            </a:r>
            <a:endParaRPr lang="en-GB" altLang="en-US" b="0" smtClean="0">
              <a:solidFill>
                <a:srgbClr val="595959"/>
              </a:solidFill>
            </a:endParaRPr>
          </a:p>
        </p:txBody>
      </p:sp>
      <p:sp>
        <p:nvSpPr>
          <p:cNvPr id="31749" name="Text Box 24"/>
          <p:cNvSpPr txBox="1">
            <a:spLocks noChangeArrowheads="1"/>
          </p:cNvSpPr>
          <p:nvPr/>
        </p:nvSpPr>
        <p:spPr bwMode="auto">
          <a:xfrm>
            <a:off x="2122713" y="3137249"/>
            <a:ext cx="3673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200" err="1">
                <a:solidFill>
                  <a:srgbClr val="595959"/>
                </a:solidFill>
                <a:latin typeface="Verdana" pitchFamily="34" charset="0"/>
              </a:rPr>
              <a:t>Ouverture</a:t>
            </a:r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 des </a:t>
            </a:r>
            <a:r>
              <a:rPr lang="en-GB" altLang="en-US" sz="1200" err="1">
                <a:solidFill>
                  <a:srgbClr val="595959"/>
                </a:solidFill>
                <a:latin typeface="Verdana" pitchFamily="34" charset="0"/>
              </a:rPr>
              <a:t>négociations</a:t>
            </a:r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 </a:t>
            </a:r>
            <a:r>
              <a:rPr lang="en-GB" altLang="en-US" sz="1200" err="1">
                <a:solidFill>
                  <a:srgbClr val="595959"/>
                </a:solidFill>
                <a:latin typeface="Verdana" pitchFamily="34" charset="0"/>
              </a:rPr>
              <a:t>formelles</a:t>
            </a:r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 en </a:t>
            </a:r>
            <a:r>
              <a:rPr lang="en-GB" altLang="en-US" sz="1200" err="1">
                <a:solidFill>
                  <a:srgbClr val="595959"/>
                </a:solidFill>
                <a:latin typeface="Verdana" pitchFamily="34" charset="0"/>
              </a:rPr>
              <a:t>vue</a:t>
            </a:r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 de </a:t>
            </a:r>
            <a:r>
              <a:rPr lang="en-GB" altLang="en-US" sz="1200" err="1">
                <a:solidFill>
                  <a:srgbClr val="595959"/>
                </a:solidFill>
                <a:latin typeface="Verdana" pitchFamily="34" charset="0"/>
              </a:rPr>
              <a:t>l’élargissement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31750" name="Text Box 26"/>
          <p:cNvSpPr txBox="1">
            <a:spLocks noChangeArrowheads="1"/>
          </p:cNvSpPr>
          <p:nvPr/>
        </p:nvSpPr>
        <p:spPr bwMode="auto">
          <a:xfrm>
            <a:off x="2122714" y="3618261"/>
            <a:ext cx="3457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Le sommet de Copenhague approuve un grand élargissement de 10 nouveaux pays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31751" name="Text Box 28"/>
          <p:cNvSpPr txBox="1">
            <a:spLocks noChangeArrowheads="1"/>
          </p:cNvSpPr>
          <p:nvPr/>
        </p:nvSpPr>
        <p:spPr bwMode="auto">
          <a:xfrm>
            <a:off x="2122711" y="4097687"/>
            <a:ext cx="33131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Dix nouveaux États membres : Chypre, République tchèque, Estonie, Hongrie, Lettonie, Lituanie, Malte, Pologne, Slovaquie, Slovénie</a:t>
            </a:r>
            <a:endParaRPr lang="fr-FR" altLang="en-US" sz="12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31752" name="Text Box 19"/>
          <p:cNvSpPr txBox="1">
            <a:spLocks noChangeArrowheads="1"/>
          </p:cNvSpPr>
          <p:nvPr/>
        </p:nvSpPr>
        <p:spPr bwMode="auto">
          <a:xfrm>
            <a:off x="1095601" y="1517998"/>
            <a:ext cx="1027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1989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31753" name="Text Box 21"/>
          <p:cNvSpPr txBox="1">
            <a:spLocks noChangeArrowheads="1"/>
          </p:cNvSpPr>
          <p:nvPr/>
        </p:nvSpPr>
        <p:spPr bwMode="auto">
          <a:xfrm>
            <a:off x="1095601" y="2202209"/>
            <a:ext cx="1027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1992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31754" name="Text Box 23"/>
          <p:cNvSpPr txBox="1">
            <a:spLocks noChangeArrowheads="1"/>
          </p:cNvSpPr>
          <p:nvPr/>
        </p:nvSpPr>
        <p:spPr bwMode="auto">
          <a:xfrm>
            <a:off x="1095601" y="3159473"/>
            <a:ext cx="1027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1998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31755" name="Text Box 25"/>
          <p:cNvSpPr txBox="1">
            <a:spLocks noChangeArrowheads="1"/>
          </p:cNvSpPr>
          <p:nvPr/>
        </p:nvSpPr>
        <p:spPr bwMode="auto">
          <a:xfrm>
            <a:off x="1095601" y="3575397"/>
            <a:ext cx="1027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2002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31756" name="Text Box 27"/>
          <p:cNvSpPr txBox="1">
            <a:spLocks noChangeArrowheads="1"/>
          </p:cNvSpPr>
          <p:nvPr/>
        </p:nvSpPr>
        <p:spPr bwMode="auto">
          <a:xfrm>
            <a:off x="1095600" y="4086572"/>
            <a:ext cx="1050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2004</a:t>
            </a:r>
          </a:p>
        </p:txBody>
      </p:sp>
      <p:sp>
        <p:nvSpPr>
          <p:cNvPr id="31757" name="Text Box 29"/>
          <p:cNvSpPr txBox="1">
            <a:spLocks noChangeArrowheads="1"/>
          </p:cNvSpPr>
          <p:nvPr/>
        </p:nvSpPr>
        <p:spPr bwMode="auto">
          <a:xfrm>
            <a:off x="1095601" y="4943822"/>
            <a:ext cx="1027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2007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31758" name="Text Box 30"/>
          <p:cNvSpPr txBox="1">
            <a:spLocks noChangeArrowheads="1"/>
          </p:cNvSpPr>
          <p:nvPr/>
        </p:nvSpPr>
        <p:spPr bwMode="auto">
          <a:xfrm>
            <a:off x="2122711" y="5015261"/>
            <a:ext cx="3529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La Bulgarie et la Roumanie rejoignent l’UE</a:t>
            </a:r>
            <a:endParaRPr lang="en-GB" altLang="en-US" sz="1200" b="1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31759" name="Text Box 29"/>
          <p:cNvSpPr txBox="1">
            <a:spLocks noChangeArrowheads="1"/>
          </p:cNvSpPr>
          <p:nvPr/>
        </p:nvSpPr>
        <p:spPr bwMode="auto">
          <a:xfrm rot="10800000" flipV="1">
            <a:off x="1106711" y="5449719"/>
            <a:ext cx="1039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2013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31760" name="Text Box 30"/>
          <p:cNvSpPr txBox="1">
            <a:spLocks noChangeArrowheads="1"/>
          </p:cNvSpPr>
          <p:nvPr/>
        </p:nvSpPr>
        <p:spPr bwMode="auto">
          <a:xfrm>
            <a:off x="2146525" y="5356574"/>
            <a:ext cx="34337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La Croatie entre dans l’UE le 1er juillet</a:t>
            </a:r>
          </a:p>
        </p:txBody>
      </p:sp>
      <p:pic>
        <p:nvPicPr>
          <p:cNvPr id="3176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6" y="1556792"/>
            <a:ext cx="2368551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2" name="Text Box 29"/>
          <p:cNvSpPr txBox="1">
            <a:spLocks noChangeArrowheads="1"/>
          </p:cNvSpPr>
          <p:nvPr/>
        </p:nvSpPr>
        <p:spPr bwMode="auto">
          <a:xfrm rot="10800000" flipV="1">
            <a:off x="1097187" y="5867232"/>
            <a:ext cx="1039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>
                <a:solidFill>
                  <a:srgbClr val="359AC2"/>
                </a:solidFill>
                <a:latin typeface="Verdana" pitchFamily="34" charset="0"/>
              </a:rPr>
              <a:t>2016</a:t>
            </a:r>
            <a:endParaRPr lang="en-US" altLang="en-US">
              <a:solidFill>
                <a:srgbClr val="359AC2"/>
              </a:solidFill>
              <a:latin typeface="Verdana" pitchFamily="34" charset="0"/>
            </a:endParaRPr>
          </a:p>
        </p:txBody>
      </p:sp>
      <p:sp>
        <p:nvSpPr>
          <p:cNvPr id="31763" name="Text Box 30"/>
          <p:cNvSpPr txBox="1">
            <a:spLocks noChangeArrowheads="1"/>
          </p:cNvSpPr>
          <p:nvPr/>
        </p:nvSpPr>
        <p:spPr bwMode="auto">
          <a:xfrm>
            <a:off x="2195737" y="5877274"/>
            <a:ext cx="3433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200">
                <a:solidFill>
                  <a:srgbClr val="595959"/>
                </a:solidFill>
                <a:latin typeface="Verdana" pitchFamily="34" charset="0"/>
              </a:rPr>
              <a:t>Brexit, depart de la Grande Bretagne en mars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727" y="952500"/>
            <a:ext cx="51339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552" y="0"/>
            <a:ext cx="7540625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B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Élargissement de 6 à 28 pays</a:t>
            </a:r>
            <a:endParaRPr kumimoji="0" lang="fr-F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13" y="0"/>
            <a:ext cx="7875587" cy="112474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nl-BE" b="0" kern="1200" noProof="0" smtClean="0">
                <a:ea typeface="Verdana" panose="020B0604030504040204" pitchFamily="34" charset="0"/>
                <a:cs typeface="Verdana" panose="020B0604030504040204" pitchFamily="34" charset="0"/>
              </a:rPr>
              <a:t>Pays candidats et candidats potentiels</a:t>
            </a:r>
            <a:endParaRPr lang="fr-FR" altLang="nl-BE" b="0" kern="1200" noProof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971550" y="1557339"/>
          <a:ext cx="7704140" cy="532294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26035"/>
                <a:gridCol w="1926035"/>
                <a:gridCol w="1926035"/>
                <a:gridCol w="1926035"/>
              </a:tblGrid>
              <a:tr h="1005792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Pays</a:t>
                      </a:r>
                      <a:endParaRPr lang="en-US" sz="1200" b="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Superficie</a:t>
                      </a:r>
                      <a:endParaRPr lang="en-US" sz="1200" b="0" kern="120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(x 1000 km²)</a:t>
                      </a:r>
                      <a:endParaRPr lang="en-US" sz="1200" b="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Population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(millions)</a:t>
                      </a:r>
                      <a:endParaRPr lang="en-US" sz="1200" b="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200" b="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Richesse</a:t>
                      </a:r>
                      <a:r>
                        <a:rPr lang="en-IE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sz="1200" b="0" kern="120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IE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IE" sz="1200" b="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produit</a:t>
                      </a:r>
                      <a:r>
                        <a:rPr lang="en-IE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1200" b="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intérieur</a:t>
                      </a:r>
                      <a:r>
                        <a:rPr lang="en-IE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brut par </a:t>
                      </a:r>
                      <a:r>
                        <a:rPr lang="en-IE" sz="1200" b="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personne</a:t>
                      </a:r>
                      <a:r>
                        <a:rPr lang="en-IE" sz="1200" b="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US" sz="1200" b="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</a:tr>
              <a:tr h="457152">
                <a:tc>
                  <a:txBody>
                    <a:bodyPr/>
                    <a:lstStyle/>
                    <a:p>
                      <a:r>
                        <a:rPr lang="en-GB" sz="120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Bosnie-Herzégovine</a:t>
                      </a:r>
                      <a:endParaRPr lang="en-GB" sz="1200" kern="120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51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3,8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7 800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  <a:tr h="370640">
                <a:tc>
                  <a:txBody>
                    <a:bodyPr/>
                    <a:lstStyle/>
                    <a:p>
                      <a:r>
                        <a:rPr lang="en-GB" sz="120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Monténégro</a:t>
                      </a:r>
                      <a:r>
                        <a:rPr lang="en-GB" sz="1000" kern="1200" smtClean="0"/>
                        <a:t> </a:t>
                      </a:r>
                      <a:endParaRPr lang="en-US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14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0,6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10 600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Kosovo </a:t>
                      </a:r>
                      <a:r>
                        <a:rPr lang="en-GB" sz="120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selon</a:t>
                      </a:r>
                      <a:r>
                        <a:rPr lang="en-GB" sz="12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la </a:t>
                      </a:r>
                      <a:r>
                        <a:rPr lang="en-GB" sz="1200" kern="1200" baseline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résolution</a:t>
                      </a:r>
                      <a:r>
                        <a:rPr lang="en-GB" sz="12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GB" sz="1200" kern="1200" baseline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sécurité</a:t>
                      </a:r>
                      <a:r>
                        <a:rPr lang="en-GB" sz="12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GB" sz="1200" kern="1200" baseline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l’ONU</a:t>
                      </a:r>
                      <a:r>
                        <a:rPr lang="en-GB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1244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1,8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: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L’ex-République yougoslave</a:t>
                      </a:r>
                      <a:r>
                        <a:rPr lang="nl-BE" sz="12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de Macédoine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25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2,1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10 000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  <a:tr h="370640">
                <a:tc>
                  <a:txBody>
                    <a:bodyPr/>
                    <a:lstStyle/>
                    <a:p>
                      <a:r>
                        <a:rPr lang="en-GB" sz="120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Albanie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28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2,9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 </a:t>
                      </a:r>
                      <a:r>
                        <a:rPr lang="en-US" sz="12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00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  <a:tr h="370640">
                <a:tc>
                  <a:txBody>
                    <a:bodyPr/>
                    <a:lstStyle/>
                    <a:p>
                      <a:r>
                        <a:rPr lang="en-GB" sz="120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Serbie</a:t>
                      </a:r>
                      <a:endParaRPr lang="en-US"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77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7,2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9 600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  <a:tr h="370640">
                <a:tc>
                  <a:txBody>
                    <a:bodyPr/>
                    <a:lstStyle/>
                    <a:p>
                      <a:r>
                        <a:rPr lang="en-GB" sz="120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Turquie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783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77,7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14 400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E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Les 28 </a:t>
                      </a:r>
                      <a:r>
                        <a:rPr lang="en-GB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pays</a:t>
                      </a:r>
                      <a:r>
                        <a:rPr lang="en-GB" sz="12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GB" sz="1200" kern="1200" baseline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l’UE</a:t>
                      </a:r>
                      <a:r>
                        <a:rPr lang="en-GB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réunis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4 272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508,2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27 400</a:t>
                      </a:r>
                      <a:endParaRPr lang="en-US" sz="12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91431" marR="91431" marT="45698" marB="45698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6483353" y="4795840"/>
            <a:ext cx="2486025" cy="4349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altLang="nl-BE" sz="12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États membres de l’Union européenne</a:t>
            </a:r>
            <a:endParaRPr lang="fr-FR" sz="1200" noProof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774" name="Content Placeholder 3"/>
          <p:cNvSpPr>
            <a:spLocks noGrp="1"/>
          </p:cNvSpPr>
          <p:nvPr>
            <p:ph sz="half" idx="4294967295"/>
          </p:nvPr>
        </p:nvSpPr>
        <p:spPr>
          <a:xfrm>
            <a:off x="6483353" y="5751513"/>
            <a:ext cx="2170113" cy="5445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FR" altLang="nl-BE" sz="1200" noProof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Pays candidats et candidats potentiels</a:t>
            </a:r>
            <a:endParaRPr lang="fr-FR" altLang="nl-BE" sz="1200" noProof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81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4300" y="5203825"/>
            <a:ext cx="17414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41" y="1463675"/>
            <a:ext cx="51895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67544" y="0"/>
            <a:ext cx="7715200" cy="1052736"/>
          </a:xfrm>
        </p:spPr>
        <p:txBody>
          <a:bodyPr>
            <a:normAutofit fontScale="90000"/>
          </a:bodyPr>
          <a:lstStyle/>
          <a:p>
            <a:r>
              <a:rPr lang="fr-FR" noProof="0" smtClean="0"/>
              <a:t>L’Union Européenne :</a:t>
            </a:r>
            <a:br>
              <a:rPr lang="fr-FR" noProof="0" smtClean="0"/>
            </a:br>
            <a:r>
              <a:rPr lang="fr-FR" noProof="0" smtClean="0"/>
              <a:t>28 pays, 500 M. d’habitants</a:t>
            </a:r>
            <a:endParaRPr lang="fr-FR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1367</Words>
  <Application>Microsoft Office PowerPoint</Application>
  <PresentationFormat>Affichage à l'écran (4:3)</PresentationFormat>
  <Paragraphs>305</Paragraphs>
  <Slides>29</Slides>
  <Notes>16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1" baseType="lpstr">
      <vt:lpstr>Thème Office</vt:lpstr>
      <vt:lpstr>Document</vt:lpstr>
      <vt:lpstr>EUROPE qui est tu ?</vt:lpstr>
      <vt:lpstr>Diapositive 2</vt:lpstr>
      <vt:lpstr>Les fondateurs</vt:lpstr>
      <vt:lpstr>Diapositive 4</vt:lpstr>
      <vt:lpstr>Les traités, socle d’une coopération démocratique fondée sur le droit</vt:lpstr>
      <vt:lpstr>Le grand élargissement :  réunifier l’est et l’ouest</vt:lpstr>
      <vt:lpstr>Diapositive 7</vt:lpstr>
      <vt:lpstr>Pays candidats et candidats potentiels</vt:lpstr>
      <vt:lpstr>L’Union Européenne : 28 pays, 500 M. d’habitants</vt:lpstr>
      <vt:lpstr>Les symboles de l’Union Européenne</vt:lpstr>
      <vt:lpstr>24 langues officielles</vt:lpstr>
      <vt:lpstr>La Charte européenne des droits fondamentaux</vt:lpstr>
      <vt:lpstr>L’Europe </vt:lpstr>
      <vt:lpstr>Diapositive 14</vt:lpstr>
      <vt:lpstr>Trois acteurs principaux</vt:lpstr>
      <vt:lpstr>Les institutions de l’UE</vt:lpstr>
      <vt:lpstr>Comment la législation européenne est-elle élaborée ?</vt:lpstr>
      <vt:lpstr>Le Parlement européen – voix du peuple</vt:lpstr>
      <vt:lpstr>Les partis politiques européens</vt:lpstr>
      <vt:lpstr>La France politique au Parlement</vt:lpstr>
      <vt:lpstr>Des institutions</vt:lpstr>
      <vt:lpstr>Des avancées sociales</vt:lpstr>
      <vt:lpstr>Le marché unique offre un plus grand choix</vt:lpstr>
      <vt:lpstr>Se déplacer librement</vt:lpstr>
      <vt:lpstr>Étudier à l’étranger</vt:lpstr>
      <vt:lpstr>Améliorer la santé et l’environnement</vt:lpstr>
      <vt:lpstr>Un espace de liberté, de sécurité et de justice</vt:lpstr>
      <vt:lpstr>L’UE, exportateur de paix et de prospérité</vt:lpstr>
      <vt:lpstr>Diapositive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qui est tu ?</dc:title>
  <dc:creator>jerome</dc:creator>
  <cp:lastModifiedBy>jerome</cp:lastModifiedBy>
  <cp:revision>7</cp:revision>
  <dcterms:created xsi:type="dcterms:W3CDTF">2019-01-18T09:34:22Z</dcterms:created>
  <dcterms:modified xsi:type="dcterms:W3CDTF">2019-01-20T15:31:21Z</dcterms:modified>
</cp:coreProperties>
</file>