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9"/>
  </p:notesMasterIdLst>
  <p:sldIdLst>
    <p:sldId id="256" r:id="rId2"/>
    <p:sldId id="257" r:id="rId3"/>
    <p:sldId id="283" r:id="rId4"/>
    <p:sldId id="259" r:id="rId5"/>
    <p:sldId id="294" r:id="rId6"/>
    <p:sldId id="261" r:id="rId7"/>
    <p:sldId id="262" r:id="rId8"/>
    <p:sldId id="263" r:id="rId9"/>
    <p:sldId id="264" r:id="rId10"/>
    <p:sldId id="265" r:id="rId11"/>
    <p:sldId id="266" r:id="rId12"/>
    <p:sldId id="267" r:id="rId13"/>
    <p:sldId id="286" r:id="rId14"/>
    <p:sldId id="269" r:id="rId15"/>
    <p:sldId id="270" r:id="rId16"/>
    <p:sldId id="271" r:id="rId17"/>
    <p:sldId id="290" r:id="rId18"/>
    <p:sldId id="272" r:id="rId19"/>
    <p:sldId id="284" r:id="rId20"/>
    <p:sldId id="287" r:id="rId21"/>
    <p:sldId id="288" r:id="rId22"/>
    <p:sldId id="289" r:id="rId23"/>
    <p:sldId id="292" r:id="rId24"/>
    <p:sldId id="293" r:id="rId25"/>
    <p:sldId id="280" r:id="rId26"/>
    <p:sldId id="281" r:id="rId27"/>
    <p:sldId id="282" r:id="rId2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5" autoAdjust="0"/>
    <p:restoredTop sz="94660"/>
  </p:normalViewPr>
  <p:slideViewPr>
    <p:cSldViewPr snapToGrid="0">
      <p:cViewPr varScale="1">
        <p:scale>
          <a:sx n="77" d="100"/>
          <a:sy n="77" d="100"/>
        </p:scale>
        <p:origin x="300" y="9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c:style val="2"/>
  <c:chart>
    <c:autoTitleDeleted val="1"/>
    <c:plotArea>
      <c:layout/>
      <c:barChart>
        <c:barDir val="col"/>
        <c:grouping val="clustered"/>
        <c:varyColors val="0"/>
        <c:ser>
          <c:idx val="0"/>
          <c:order val="0"/>
          <c:tx>
            <c:v>1 colonne</c:v>
          </c:tx>
          <c:spPr>
            <a:solidFill>
              <a:srgbClr val="004586"/>
            </a:solidFill>
            <a:ln>
              <a:noFill/>
            </a:ln>
          </c:spPr>
          <c:invertIfNegative val="0"/>
          <c:cat>
            <c:strLit>
              <c:ptCount val="4"/>
              <c:pt idx="0">
                <c:v>Ligne 1</c:v>
              </c:pt>
              <c:pt idx="1">
                <c:v>Ligne 2</c:v>
              </c:pt>
              <c:pt idx="2">
                <c:v>Ligne 3</c:v>
              </c:pt>
              <c:pt idx="3">
                <c:v>Ligne 4</c:v>
              </c:pt>
            </c:strLit>
          </c:cat>
          <c:val>
            <c:numLit>
              <c:formatCode>General</c:formatCode>
              <c:ptCount val="4"/>
              <c:pt idx="0">
                <c:v>9.1</c:v>
              </c:pt>
              <c:pt idx="1">
                <c:v>2.4</c:v>
              </c:pt>
              <c:pt idx="2">
                <c:v>3.1</c:v>
              </c:pt>
              <c:pt idx="3">
                <c:v>4.3</c:v>
              </c:pt>
            </c:numLit>
          </c:val>
          <c:extLst>
            <c:ext xmlns:c16="http://schemas.microsoft.com/office/drawing/2014/chart" uri="{C3380CC4-5D6E-409C-BE32-E72D297353CC}">
              <c16:uniqueId val="{00000000-4C67-4F72-BB59-487258EB34DB}"/>
            </c:ext>
          </c:extLst>
        </c:ser>
        <c:ser>
          <c:idx val="1"/>
          <c:order val="1"/>
          <c:tx>
            <c:v>2 colonne</c:v>
          </c:tx>
          <c:spPr>
            <a:solidFill>
              <a:srgbClr val="FF420E"/>
            </a:solidFill>
            <a:ln>
              <a:noFill/>
            </a:ln>
          </c:spPr>
          <c:invertIfNegative val="0"/>
          <c:cat>
            <c:strLit>
              <c:ptCount val="4"/>
              <c:pt idx="0">
                <c:v>Ligne 1</c:v>
              </c:pt>
              <c:pt idx="1">
                <c:v>Ligne 2</c:v>
              </c:pt>
              <c:pt idx="2">
                <c:v>Ligne 3</c:v>
              </c:pt>
              <c:pt idx="3">
                <c:v>Ligne 4</c:v>
              </c:pt>
            </c:strLit>
          </c:cat>
          <c:val>
            <c:numLit>
              <c:formatCode>General</c:formatCode>
              <c:ptCount val="4"/>
              <c:pt idx="0">
                <c:v>3.2</c:v>
              </c:pt>
              <c:pt idx="1">
                <c:v>8.8000000000000007</c:v>
              </c:pt>
              <c:pt idx="2">
                <c:v>1.5</c:v>
              </c:pt>
              <c:pt idx="3">
                <c:v>9.02</c:v>
              </c:pt>
            </c:numLit>
          </c:val>
          <c:extLst>
            <c:ext xmlns:c16="http://schemas.microsoft.com/office/drawing/2014/chart" uri="{C3380CC4-5D6E-409C-BE32-E72D297353CC}">
              <c16:uniqueId val="{00000001-4C67-4F72-BB59-487258EB34DB}"/>
            </c:ext>
          </c:extLst>
        </c:ser>
        <c:ser>
          <c:idx val="2"/>
          <c:order val="2"/>
          <c:tx>
            <c:v>3 colonne</c:v>
          </c:tx>
          <c:spPr>
            <a:solidFill>
              <a:srgbClr val="FFD320"/>
            </a:solidFill>
            <a:ln>
              <a:noFill/>
            </a:ln>
          </c:spPr>
          <c:invertIfNegative val="0"/>
          <c:cat>
            <c:strLit>
              <c:ptCount val="4"/>
              <c:pt idx="0">
                <c:v>Ligne 1</c:v>
              </c:pt>
              <c:pt idx="1">
                <c:v>Ligne 2</c:v>
              </c:pt>
              <c:pt idx="2">
                <c:v>Ligne 3</c:v>
              </c:pt>
              <c:pt idx="3">
                <c:v>Ligne 4</c:v>
              </c:pt>
            </c:strLit>
          </c:cat>
          <c:val>
            <c:numLit>
              <c:formatCode>General</c:formatCode>
              <c:ptCount val="4"/>
              <c:pt idx="0">
                <c:v>4.54</c:v>
              </c:pt>
              <c:pt idx="1">
                <c:v>9.65</c:v>
              </c:pt>
              <c:pt idx="2">
                <c:v>3.7</c:v>
              </c:pt>
              <c:pt idx="3">
                <c:v>6.2</c:v>
              </c:pt>
            </c:numLit>
          </c:val>
          <c:extLst>
            <c:ext xmlns:c16="http://schemas.microsoft.com/office/drawing/2014/chart" uri="{C3380CC4-5D6E-409C-BE32-E72D297353CC}">
              <c16:uniqueId val="{00000002-4C67-4F72-BB59-487258EB34DB}"/>
            </c:ext>
          </c:extLst>
        </c:ser>
        <c:dLbls>
          <c:showLegendKey val="0"/>
          <c:showVal val="0"/>
          <c:showCatName val="0"/>
          <c:showSerName val="0"/>
          <c:showPercent val="0"/>
          <c:showBubbleSize val="0"/>
        </c:dLbls>
        <c:gapWidth val="150"/>
        <c:axId val="203163176"/>
        <c:axId val="244914576"/>
      </c:barChart>
      <c:valAx>
        <c:axId val="244914576"/>
        <c:scaling>
          <c:orientation val="minMax"/>
        </c:scaling>
        <c:delete val="0"/>
        <c:axPos val="l"/>
        <c:majorGridlines>
          <c:spPr>
            <a:ln w="6345" cap="flat">
              <a:solidFill>
                <a:srgbClr val="B3B3B3"/>
              </a:solidFill>
              <a:prstDash val="solid"/>
              <a:round/>
            </a:ln>
          </c:spPr>
        </c:majorGridlines>
        <c:numFmt formatCode="General" sourceLinked="0"/>
        <c:majorTickMark val="none"/>
        <c:minorTickMark val="none"/>
        <c:tickLblPos val="nextTo"/>
        <c:spPr>
          <a:noFill/>
          <a:ln w="6345" cap="flat">
            <a:solidFill>
              <a:srgbClr val="B3B3B3"/>
            </a:solidFill>
            <a:prstDash val="solid"/>
            <a:round/>
          </a:ln>
        </c:spPr>
        <c:txPr>
          <a:bodyPr lIns="0" tIns="0" rIns="0" bIns="0"/>
          <a:lstStyle/>
          <a:p>
            <a:pPr marL="0" marR="0" indent="0" defTabSz="914400" fontAlgn="auto" hangingPunct="1">
              <a:lnSpc>
                <a:spcPct val="100000"/>
              </a:lnSpc>
              <a:spcBef>
                <a:spcPts val="0"/>
              </a:spcBef>
              <a:spcAft>
                <a:spcPts val="0"/>
              </a:spcAft>
              <a:tabLst/>
              <a:defRPr sz="1000" b="0" i="0" u="none" strike="noStrike" kern="1200" baseline="0">
                <a:solidFill>
                  <a:srgbClr val="000000"/>
                </a:solidFill>
                <a:latin typeface="Calibri"/>
              </a:defRPr>
            </a:pPr>
            <a:endParaRPr lang="fr-FR"/>
          </a:p>
        </c:txPr>
        <c:crossAx val="203163176"/>
        <c:crossesAt val="0"/>
        <c:crossBetween val="between"/>
      </c:valAx>
      <c:catAx>
        <c:axId val="203163176"/>
        <c:scaling>
          <c:orientation val="minMax"/>
        </c:scaling>
        <c:delete val="0"/>
        <c:axPos val="b"/>
        <c:numFmt formatCode="[$-100040C]dd/mm/yyyy" sourceLinked="0"/>
        <c:majorTickMark val="none"/>
        <c:minorTickMark val="none"/>
        <c:tickLblPos val="nextTo"/>
        <c:spPr>
          <a:noFill/>
          <a:ln w="6345" cap="flat">
            <a:solidFill>
              <a:srgbClr val="B3B3B3"/>
            </a:solidFill>
            <a:prstDash val="solid"/>
            <a:round/>
          </a:ln>
        </c:spPr>
        <c:txPr>
          <a:bodyPr lIns="0" tIns="0" rIns="0" bIns="0"/>
          <a:lstStyle/>
          <a:p>
            <a:pPr marL="0" marR="0" indent="0" defTabSz="914400" fontAlgn="auto" hangingPunct="1">
              <a:lnSpc>
                <a:spcPct val="100000"/>
              </a:lnSpc>
              <a:spcBef>
                <a:spcPts val="0"/>
              </a:spcBef>
              <a:spcAft>
                <a:spcPts val="0"/>
              </a:spcAft>
              <a:tabLst/>
              <a:defRPr sz="1000" b="0" i="0" u="none" strike="noStrike" kern="1200" baseline="0">
                <a:solidFill>
                  <a:srgbClr val="000000"/>
                </a:solidFill>
                <a:latin typeface="Calibri"/>
              </a:defRPr>
            </a:pPr>
            <a:endParaRPr lang="fr-FR"/>
          </a:p>
        </c:txPr>
        <c:crossAx val="244914576"/>
        <c:crossesAt val="0"/>
        <c:auto val="1"/>
        <c:lblAlgn val="ctr"/>
        <c:lblOffset val="100"/>
        <c:noMultiLvlLbl val="0"/>
      </c:catAx>
      <c:spPr>
        <a:noFill/>
        <a:ln w="9528">
          <a:solidFill>
            <a:srgbClr val="B3B3B3"/>
          </a:solidFill>
          <a:prstDash val="solid"/>
        </a:ln>
      </c:spPr>
    </c:plotArea>
    <c:legend>
      <c:legendPos val="r"/>
      <c:overlay val="0"/>
      <c:spPr>
        <a:noFill/>
        <a:ln>
          <a:noFill/>
        </a:ln>
      </c:spPr>
      <c:txPr>
        <a:bodyPr lIns="0" tIns="0" rIns="0" bIns="0"/>
        <a:lstStyle/>
        <a:p>
          <a:pPr marL="0" marR="0" indent="0" defTabSz="914400" fontAlgn="auto" hangingPunct="1">
            <a:lnSpc>
              <a:spcPct val="100000"/>
            </a:lnSpc>
            <a:spcBef>
              <a:spcPts val="0"/>
            </a:spcBef>
            <a:spcAft>
              <a:spcPts val="0"/>
            </a:spcAft>
            <a:tabLst/>
            <a:defRPr sz="1000" b="0" i="0" u="none" strike="noStrike" kern="1200" baseline="0">
              <a:solidFill>
                <a:srgbClr val="000000"/>
              </a:solidFill>
              <a:latin typeface="Calibri"/>
            </a:defRPr>
          </a:pPr>
          <a:endParaRPr lang="fr-FR"/>
        </a:p>
      </c:txPr>
    </c:legend>
    <c:plotVisOnly val="1"/>
    <c:dispBlanksAs val="gap"/>
    <c:showDLblsOverMax val="0"/>
  </c:chart>
  <c:spPr>
    <a:noFill/>
    <a:ln>
      <a:noFill/>
    </a:ln>
  </c:spPr>
  <c:txPr>
    <a:bodyPr lIns="0" tIns="0" rIns="0" bIns="0"/>
    <a:lstStyle/>
    <a:p>
      <a:pPr marL="0" marR="0" indent="0" defTabSz="914400" fontAlgn="auto" hangingPunct="1">
        <a:lnSpc>
          <a:spcPct val="100000"/>
        </a:lnSpc>
        <a:spcBef>
          <a:spcPts val="0"/>
        </a:spcBef>
        <a:spcAft>
          <a:spcPts val="0"/>
        </a:spcAft>
        <a:tabLst/>
        <a:defRPr lang="fr-FR" sz="1000" b="0" i="0" u="none" strike="noStrike" kern="1200" baseline="0">
          <a:solidFill>
            <a:srgbClr val="000000"/>
          </a:solidFill>
          <a:latin typeface="Calibri"/>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c:style val="2"/>
  <c:chart>
    <c:autoTitleDeleted val="1"/>
    <c:plotArea>
      <c:layout>
        <c:manualLayout>
          <c:xMode val="edge"/>
          <c:yMode val="edge"/>
          <c:x val="0"/>
          <c:y val="0"/>
          <c:w val="0.30315489750169927"/>
          <c:h val="8.342331320041646E-2"/>
        </c:manualLayout>
      </c:layout>
      <c:barChart>
        <c:barDir val="col"/>
        <c:grouping val="clustered"/>
        <c:varyColors val="0"/>
        <c:ser>
          <c:idx val="0"/>
          <c:order val="0"/>
          <c:tx>
            <c:v>1 colonne</c:v>
          </c:tx>
          <c:spPr>
            <a:solidFill>
              <a:srgbClr val="004586"/>
            </a:solidFill>
            <a:ln>
              <a:noFill/>
            </a:ln>
          </c:spPr>
          <c:invertIfNegative val="0"/>
          <c:cat>
            <c:strLit>
              <c:ptCount val="4"/>
              <c:pt idx="0">
                <c:v>Ligne 1</c:v>
              </c:pt>
              <c:pt idx="1">
                <c:v>Ligne 2</c:v>
              </c:pt>
              <c:pt idx="2">
                <c:v>Ligne 3</c:v>
              </c:pt>
              <c:pt idx="3">
                <c:v>Ligne 4</c:v>
              </c:pt>
            </c:strLit>
          </c:cat>
          <c:val>
            <c:numLit>
              <c:formatCode>General</c:formatCode>
              <c:ptCount val="4"/>
              <c:pt idx="0">
                <c:v>9.1</c:v>
              </c:pt>
              <c:pt idx="1">
                <c:v>2.4</c:v>
              </c:pt>
              <c:pt idx="2">
                <c:v>3.1</c:v>
              </c:pt>
              <c:pt idx="3">
                <c:v>4.3</c:v>
              </c:pt>
            </c:numLit>
          </c:val>
          <c:extLst>
            <c:ext xmlns:c16="http://schemas.microsoft.com/office/drawing/2014/chart" uri="{C3380CC4-5D6E-409C-BE32-E72D297353CC}">
              <c16:uniqueId val="{00000000-C72B-41FC-BB1A-CDD3BA37996F}"/>
            </c:ext>
          </c:extLst>
        </c:ser>
        <c:ser>
          <c:idx val="1"/>
          <c:order val="1"/>
          <c:tx>
            <c:v>2 colonne</c:v>
          </c:tx>
          <c:spPr>
            <a:solidFill>
              <a:srgbClr val="FF420E"/>
            </a:solidFill>
            <a:ln>
              <a:noFill/>
            </a:ln>
          </c:spPr>
          <c:invertIfNegative val="0"/>
          <c:cat>
            <c:strLit>
              <c:ptCount val="4"/>
              <c:pt idx="0">
                <c:v>Ligne 1</c:v>
              </c:pt>
              <c:pt idx="1">
                <c:v>Ligne 2</c:v>
              </c:pt>
              <c:pt idx="2">
                <c:v>Ligne 3</c:v>
              </c:pt>
              <c:pt idx="3">
                <c:v>Ligne 4</c:v>
              </c:pt>
            </c:strLit>
          </c:cat>
          <c:val>
            <c:numLit>
              <c:formatCode>General</c:formatCode>
              <c:ptCount val="4"/>
              <c:pt idx="0">
                <c:v>3.2</c:v>
              </c:pt>
              <c:pt idx="1">
                <c:v>8.8000000000000007</c:v>
              </c:pt>
              <c:pt idx="2">
                <c:v>1.5</c:v>
              </c:pt>
              <c:pt idx="3">
                <c:v>9.02</c:v>
              </c:pt>
            </c:numLit>
          </c:val>
          <c:extLst>
            <c:ext xmlns:c16="http://schemas.microsoft.com/office/drawing/2014/chart" uri="{C3380CC4-5D6E-409C-BE32-E72D297353CC}">
              <c16:uniqueId val="{00000001-C72B-41FC-BB1A-CDD3BA37996F}"/>
            </c:ext>
          </c:extLst>
        </c:ser>
        <c:ser>
          <c:idx val="2"/>
          <c:order val="2"/>
          <c:tx>
            <c:v>3 colonne</c:v>
          </c:tx>
          <c:spPr>
            <a:solidFill>
              <a:srgbClr val="FFD320"/>
            </a:solidFill>
            <a:ln>
              <a:noFill/>
            </a:ln>
          </c:spPr>
          <c:invertIfNegative val="0"/>
          <c:cat>
            <c:strLit>
              <c:ptCount val="4"/>
              <c:pt idx="0">
                <c:v>Ligne 1</c:v>
              </c:pt>
              <c:pt idx="1">
                <c:v>Ligne 2</c:v>
              </c:pt>
              <c:pt idx="2">
                <c:v>Ligne 3</c:v>
              </c:pt>
              <c:pt idx="3">
                <c:v>Ligne 4</c:v>
              </c:pt>
            </c:strLit>
          </c:cat>
          <c:val>
            <c:numLit>
              <c:formatCode>General</c:formatCode>
              <c:ptCount val="4"/>
              <c:pt idx="0">
                <c:v>4.54</c:v>
              </c:pt>
              <c:pt idx="1">
                <c:v>9.65</c:v>
              </c:pt>
              <c:pt idx="2">
                <c:v>3.7</c:v>
              </c:pt>
              <c:pt idx="3">
                <c:v>6.2</c:v>
              </c:pt>
            </c:numLit>
          </c:val>
          <c:extLst>
            <c:ext xmlns:c16="http://schemas.microsoft.com/office/drawing/2014/chart" uri="{C3380CC4-5D6E-409C-BE32-E72D297353CC}">
              <c16:uniqueId val="{00000002-C72B-41FC-BB1A-CDD3BA37996F}"/>
            </c:ext>
          </c:extLst>
        </c:ser>
        <c:dLbls>
          <c:showLegendKey val="0"/>
          <c:showVal val="0"/>
          <c:showCatName val="0"/>
          <c:showSerName val="0"/>
          <c:showPercent val="0"/>
          <c:showBubbleSize val="0"/>
        </c:dLbls>
        <c:gapWidth val="150"/>
        <c:axId val="244920808"/>
        <c:axId val="244916544"/>
      </c:barChart>
      <c:valAx>
        <c:axId val="244916544"/>
        <c:scaling>
          <c:orientation val="minMax"/>
        </c:scaling>
        <c:delete val="0"/>
        <c:axPos val="l"/>
        <c:numFmt formatCode="General" sourceLinked="0"/>
        <c:majorTickMark val="none"/>
        <c:minorTickMark val="none"/>
        <c:tickLblPos val="nextTo"/>
        <c:spPr>
          <a:noFill/>
          <a:ln w="6345" cap="flat">
            <a:solidFill>
              <a:srgbClr val="B3B3B3"/>
            </a:solidFill>
            <a:prstDash val="solid"/>
            <a:round/>
          </a:ln>
        </c:spPr>
        <c:txPr>
          <a:bodyPr lIns="0" tIns="0" rIns="0" bIns="0"/>
          <a:lstStyle/>
          <a:p>
            <a:pPr marL="0" marR="0" indent="0" defTabSz="914400" fontAlgn="auto" hangingPunct="1">
              <a:lnSpc>
                <a:spcPct val="100000"/>
              </a:lnSpc>
              <a:spcBef>
                <a:spcPts val="0"/>
              </a:spcBef>
              <a:spcAft>
                <a:spcPts val="0"/>
              </a:spcAft>
              <a:tabLst/>
              <a:defRPr sz="1000" b="0" i="0" u="none" strike="noStrike" kern="1200" baseline="0">
                <a:solidFill>
                  <a:srgbClr val="000000"/>
                </a:solidFill>
                <a:latin typeface="Calibri"/>
              </a:defRPr>
            </a:pPr>
            <a:endParaRPr lang="fr-FR"/>
          </a:p>
        </c:txPr>
        <c:crossAx val="244920808"/>
        <c:crossesAt val="0"/>
        <c:crossBetween val="between"/>
      </c:valAx>
      <c:catAx>
        <c:axId val="244920808"/>
        <c:scaling>
          <c:orientation val="minMax"/>
        </c:scaling>
        <c:delete val="0"/>
        <c:axPos val="b"/>
        <c:numFmt formatCode="[$-100040C]dd/mm/yyyy" sourceLinked="0"/>
        <c:majorTickMark val="none"/>
        <c:minorTickMark val="none"/>
        <c:tickLblPos val="nextTo"/>
        <c:spPr>
          <a:noFill/>
          <a:ln w="6345" cap="flat">
            <a:solidFill>
              <a:srgbClr val="B3B3B3"/>
            </a:solidFill>
            <a:prstDash val="solid"/>
            <a:round/>
          </a:ln>
        </c:spPr>
        <c:txPr>
          <a:bodyPr lIns="0" tIns="0" rIns="0" bIns="0"/>
          <a:lstStyle/>
          <a:p>
            <a:pPr marL="0" marR="0" indent="0" defTabSz="914400" fontAlgn="auto" hangingPunct="1">
              <a:lnSpc>
                <a:spcPct val="100000"/>
              </a:lnSpc>
              <a:spcBef>
                <a:spcPts val="0"/>
              </a:spcBef>
              <a:spcAft>
                <a:spcPts val="0"/>
              </a:spcAft>
              <a:tabLst/>
              <a:defRPr sz="1000" b="0" i="0" u="none" strike="noStrike" kern="1200" baseline="0">
                <a:solidFill>
                  <a:srgbClr val="000000"/>
                </a:solidFill>
                <a:latin typeface="Calibri"/>
              </a:defRPr>
            </a:pPr>
            <a:endParaRPr lang="fr-FR"/>
          </a:p>
        </c:txPr>
        <c:crossAx val="244916544"/>
        <c:crossesAt val="0"/>
        <c:auto val="1"/>
        <c:lblAlgn val="ctr"/>
        <c:lblOffset val="100"/>
        <c:noMultiLvlLbl val="0"/>
      </c:catAx>
      <c:spPr>
        <a:noFill/>
        <a:ln w="9528">
          <a:solidFill>
            <a:srgbClr val="B3B3B3"/>
          </a:solidFill>
          <a:prstDash val="solid"/>
        </a:ln>
      </c:spPr>
    </c:plotArea>
    <c:plotVisOnly val="1"/>
    <c:dispBlanksAs val="gap"/>
    <c:showDLblsOverMax val="0"/>
  </c:chart>
  <c:spPr>
    <a:noFill/>
    <a:ln>
      <a:noFill/>
    </a:ln>
  </c:spPr>
  <c:txPr>
    <a:bodyPr lIns="0" tIns="0" rIns="0" bIns="0"/>
    <a:lstStyle/>
    <a:p>
      <a:pPr marL="0" marR="0" indent="0" defTabSz="914400" fontAlgn="auto" hangingPunct="1">
        <a:lnSpc>
          <a:spcPct val="100000"/>
        </a:lnSpc>
        <a:spcBef>
          <a:spcPts val="0"/>
        </a:spcBef>
        <a:spcAft>
          <a:spcPts val="0"/>
        </a:spcAft>
        <a:tabLst/>
        <a:defRPr lang="fr-FR" sz="1000" b="0" i="0" u="none" strike="noStrike" kern="1200" baseline="0">
          <a:solidFill>
            <a:srgbClr val="000000"/>
          </a:solidFill>
          <a:latin typeface="Calibri"/>
        </a:defRPr>
      </a:pPr>
      <a:endParaRPr lang="fr-F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fr-FR"/>
          </a:p>
        </p:txBody>
      </p:sp>
      <p:sp>
        <p:nvSpPr>
          <p:cNvPr id="3" name="Espace réservé de la date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615F3173-9ED2-4050-A1DA-40B4DF42DF48}" type="datetimeFigureOut">
              <a:rPr lang="fr-FR" smtClean="0"/>
              <a:t>08/03/2019</a:t>
            </a:fld>
            <a:endParaRPr lang="fr-FR"/>
          </a:p>
        </p:txBody>
      </p:sp>
      <p:sp>
        <p:nvSpPr>
          <p:cNvPr id="4" name="Espace réservé de l'image des diapositives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06" tIns="48303" rIns="96606" bIns="48303" rtlCol="0" anchor="ctr"/>
          <a:lstStyle/>
          <a:p>
            <a:endParaRPr lang="fr-FR"/>
          </a:p>
        </p:txBody>
      </p:sp>
      <p:sp>
        <p:nvSpPr>
          <p:cNvPr id="5" name="Espace réservé des notes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5117EAF6-73A0-4F8B-B897-CBCF63FC0D71}" type="slidenum">
              <a:rPr lang="fr-FR" smtClean="0"/>
              <a:t>‹N°›</a:t>
            </a:fld>
            <a:endParaRPr lang="fr-FR"/>
          </a:p>
        </p:txBody>
      </p:sp>
    </p:spTree>
    <p:extLst>
      <p:ext uri="{BB962C8B-B14F-4D97-AF65-F5344CB8AC3E}">
        <p14:creationId xmlns:p14="http://schemas.microsoft.com/office/powerpoint/2010/main" val="1823029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8C667040-2E00-45D8-B4E1-A2E2C2BB1EF3}"/>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FAE6A564-4EB6-4A8A-A43D-51BCB5732CF6}"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2A8DCA25-4C58-4E09-A8A5-1BA148564D09}"/>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D6D37F36-5889-4807-8D0F-E69BBB289C4D}"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4</a:t>
            </a:fld>
            <a:endParaRPr lang="fr-FR" sz="1300">
              <a:solidFill>
                <a:srgbClr val="000000"/>
              </a:solidFill>
              <a:latin typeface="Times New Roman" pitchFamily="17"/>
              <a:ea typeface="Arial Unicode MS" pitchFamily="2"/>
              <a:cs typeface="Tahoma" pitchFamily="2"/>
            </a:endParaRPr>
          </a:p>
        </p:txBody>
      </p:sp>
      <p:sp>
        <p:nvSpPr>
          <p:cNvPr id="4" name="Rectangle 1">
            <a:extLst>
              <a:ext uri="{FF2B5EF4-FFF2-40B4-BE49-F238E27FC236}">
                <a16:creationId xmlns:a16="http://schemas.microsoft.com/office/drawing/2014/main" id="{9606507B-7533-4200-8E81-5683B6C49862}"/>
              </a:ext>
            </a:extLst>
          </p:cNvPr>
          <p:cNvSpPr/>
          <p:nvPr/>
        </p:nvSpPr>
        <p:spPr>
          <a:xfrm>
            <a:off x="1148027" y="751404"/>
            <a:ext cx="4592109" cy="3757017"/>
          </a:xfrm>
          <a:prstGeom prst="rect">
            <a:avLst/>
          </a:prstGeom>
          <a:solidFill>
            <a:srgbClr val="4472C4"/>
          </a:solidFill>
          <a:ln w="12701" cap="flat">
            <a:solidFill>
              <a:srgbClr val="2F528F"/>
            </a:solidFill>
            <a:prstDash val="solid"/>
            <a:miter/>
          </a:ln>
        </p:spPr>
        <p:txBody>
          <a:bodyPr vert="horz" wrap="square" lIns="0" tIns="0" rIns="0" bIns="0" anchor="t" anchorCtr="0" compatLnSpc="1">
            <a:noAutofit/>
          </a:bodyPr>
          <a:lstStyle/>
          <a:p>
            <a:pPr defTabSz="966064">
              <a:defRPr sz="1800" b="0" i="0" u="none" strike="noStrike" kern="0" cap="none" spc="0" baseline="0">
                <a:solidFill>
                  <a:srgbClr val="000000"/>
                </a:solidFill>
                <a:uFillTx/>
              </a:defRPr>
            </a:pPr>
            <a:endParaRPr lang="fr-FR" sz="1900">
              <a:solidFill>
                <a:srgbClr val="000000"/>
              </a:solidFill>
              <a:latin typeface="Calibri"/>
            </a:endParaRPr>
          </a:p>
        </p:txBody>
      </p:sp>
      <p:sp>
        <p:nvSpPr>
          <p:cNvPr id="5" name="Espace réservé des notes 2">
            <a:extLst>
              <a:ext uri="{FF2B5EF4-FFF2-40B4-BE49-F238E27FC236}">
                <a16:creationId xmlns:a16="http://schemas.microsoft.com/office/drawing/2014/main" id="{EA783502-BAF9-44DC-8075-E27F06D6E77E}"/>
              </a:ext>
            </a:extLst>
          </p:cNvPr>
          <p:cNvSpPr txBox="1">
            <a:spLocks noGrp="1"/>
          </p:cNvSpPr>
          <p:nvPr>
            <p:ph type="body" sz="quarter" idx="1"/>
          </p:nvPr>
        </p:nvSpPr>
        <p:spPr>
          <a:xfrm>
            <a:off x="918422" y="4758889"/>
            <a:ext cx="5051320" cy="282215"/>
          </a:xfrm>
        </p:spPr>
        <p:txBody>
          <a:bodyPr>
            <a:spAutoFit/>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D73FB5F3-BC29-4AFC-9BE5-E1C072D58FA8}"/>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AC889DB3-7733-464D-B074-AFE064BD96AE}"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622F8507-EC9E-47A5-B163-A9149B4EBFDB}"/>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DFDCB17F-C100-4EC5-8FE2-1FF050BE7210}"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15</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C7246E80-F58F-40DF-93EB-5E796351D67E}"/>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8ABE3FD3-2E6D-4101-8283-D242913F9B13}"/>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600380F5-9A61-4674-B2F9-5EE70A69FCD1}"/>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2AAAA4EA-E55C-406A-B6BC-D0C4CDFF9CA8}"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3CD59FD6-BF7B-49B6-8E0B-C949CC1942A2}"/>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FC8574A0-677C-4D1F-B6F6-B77AFB8C09C7}"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16</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E907C1FF-3C7B-4078-B3CC-86E4CA321964}"/>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B3D2DE49-2AFE-4EB1-B575-2EDE85140C65}"/>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AF25C970-4B67-4D99-990D-D7D646E3990D}"/>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8E64FE9E-DECA-4E52-AAC7-E73C0C67C079}"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EBC72172-1774-40B0-A75C-C9BF11A92BCE}"/>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3E3419B0-DCFE-4CE3-A31D-86635A10FF5A}"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18</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A1D943AB-EDFB-49E7-B4AE-14CEC79385E1}"/>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737F82E4-2ECF-48A0-B2B8-0066238C766A}"/>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AF25C970-4B67-4D99-990D-D7D646E3990D}"/>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8E64FE9E-DECA-4E52-AAC7-E73C0C67C079}"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EBC72172-1774-40B0-A75C-C9BF11A92BCE}"/>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3E3419B0-DCFE-4CE3-A31D-86635A10FF5A}"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19</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A1D943AB-EDFB-49E7-B4AE-14CEC79385E1}"/>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737F82E4-2ECF-48A0-B2B8-0066238C766A}"/>
              </a:ext>
            </a:extLst>
          </p:cNvPr>
          <p:cNvSpPr txBox="1">
            <a:spLocks noGrp="1"/>
          </p:cNvSpPr>
          <p:nvPr>
            <p:ph type="body" sz="quarter" idx="1"/>
          </p:nvPr>
        </p:nvSpPr>
        <p:spPr/>
        <p:txBody>
          <a:bodyPr/>
          <a:lstStyle/>
          <a:p>
            <a:endParaRPr lang="fr-FR"/>
          </a:p>
        </p:txBody>
      </p:sp>
    </p:spTree>
    <p:extLst>
      <p:ext uri="{BB962C8B-B14F-4D97-AF65-F5344CB8AC3E}">
        <p14:creationId xmlns:p14="http://schemas.microsoft.com/office/powerpoint/2010/main" val="2364122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AF25C970-4B67-4D99-990D-D7D646E3990D}"/>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8E64FE9E-DECA-4E52-AAC7-E73C0C67C079}"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EBC72172-1774-40B0-A75C-C9BF11A92BCE}"/>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3E3419B0-DCFE-4CE3-A31D-86635A10FF5A}"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20</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A1D943AB-EDFB-49E7-B4AE-14CEC79385E1}"/>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737F82E4-2ECF-48A0-B2B8-0066238C766A}"/>
              </a:ext>
            </a:extLst>
          </p:cNvPr>
          <p:cNvSpPr txBox="1">
            <a:spLocks noGrp="1"/>
          </p:cNvSpPr>
          <p:nvPr>
            <p:ph type="body" sz="quarter" idx="1"/>
          </p:nvPr>
        </p:nvSpPr>
        <p:spPr/>
        <p:txBody>
          <a:bodyPr/>
          <a:lstStyle/>
          <a:p>
            <a:endParaRPr lang="fr-FR"/>
          </a:p>
        </p:txBody>
      </p:sp>
    </p:spTree>
    <p:extLst>
      <p:ext uri="{BB962C8B-B14F-4D97-AF65-F5344CB8AC3E}">
        <p14:creationId xmlns:p14="http://schemas.microsoft.com/office/powerpoint/2010/main" val="20707449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AF25C970-4B67-4D99-990D-D7D646E3990D}"/>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8E64FE9E-DECA-4E52-AAC7-E73C0C67C079}"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EBC72172-1774-40B0-A75C-C9BF11A92BCE}"/>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3E3419B0-DCFE-4CE3-A31D-86635A10FF5A}"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21</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A1D943AB-EDFB-49E7-B4AE-14CEC79385E1}"/>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737F82E4-2ECF-48A0-B2B8-0066238C766A}"/>
              </a:ext>
            </a:extLst>
          </p:cNvPr>
          <p:cNvSpPr txBox="1">
            <a:spLocks noGrp="1"/>
          </p:cNvSpPr>
          <p:nvPr>
            <p:ph type="body" sz="quarter" idx="1"/>
          </p:nvPr>
        </p:nvSpPr>
        <p:spPr/>
        <p:txBody>
          <a:bodyPr/>
          <a:lstStyle/>
          <a:p>
            <a:endParaRPr lang="fr-FR"/>
          </a:p>
        </p:txBody>
      </p:sp>
    </p:spTree>
    <p:extLst>
      <p:ext uri="{BB962C8B-B14F-4D97-AF65-F5344CB8AC3E}">
        <p14:creationId xmlns:p14="http://schemas.microsoft.com/office/powerpoint/2010/main" val="42922872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AF25C970-4B67-4D99-990D-D7D646E3990D}"/>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8E64FE9E-DECA-4E52-AAC7-E73C0C67C079}"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EBC72172-1774-40B0-A75C-C9BF11A92BCE}"/>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3E3419B0-DCFE-4CE3-A31D-86635A10FF5A}"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22</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A1D943AB-EDFB-49E7-B4AE-14CEC79385E1}"/>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737F82E4-2ECF-48A0-B2B8-0066238C766A}"/>
              </a:ext>
            </a:extLst>
          </p:cNvPr>
          <p:cNvSpPr txBox="1">
            <a:spLocks noGrp="1"/>
          </p:cNvSpPr>
          <p:nvPr>
            <p:ph type="body" sz="quarter" idx="1"/>
          </p:nvPr>
        </p:nvSpPr>
        <p:spPr/>
        <p:txBody>
          <a:bodyPr/>
          <a:lstStyle/>
          <a:p>
            <a:endParaRPr lang="fr-FR"/>
          </a:p>
        </p:txBody>
      </p:sp>
    </p:spTree>
    <p:extLst>
      <p:ext uri="{BB962C8B-B14F-4D97-AF65-F5344CB8AC3E}">
        <p14:creationId xmlns:p14="http://schemas.microsoft.com/office/powerpoint/2010/main" val="3895101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B7F3A8A-56B9-4C47-80DF-9CFE087F4EEC}"/>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62E87A14-4167-4F5A-93F6-29EC76DF75C1}"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1479FB61-2E0E-40A0-AD53-1B9850BD26F8}"/>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30338751-5ABE-4242-A721-4A6DF305D4B9}"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25</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A9D4FFE7-B709-410E-91C1-FF8C61BC15DB}"/>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90B9CEE9-DA1A-483D-BC6E-6D33457A72D8}"/>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9D9BDF26-9355-4DAA-8CCD-5B9FDB3E9F70}"/>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939A1B6E-71C2-4744-A718-E11DDE2574A1}"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D580E359-DF81-4C56-861F-887F70696C97}"/>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55C9CF02-28E6-4034-8909-FBBFEAB6485A}"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6</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3779E06D-37A4-4C02-ACF6-490B73E015D1}"/>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7B8C07F1-CCDF-4BB9-AC7E-4BE950796BB7}"/>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1E88F413-94DC-485C-8404-AECE76FAD4DD}"/>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0F94FA43-D0BE-4D67-887F-83F4E2CB2F23}"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A71C6DDB-233F-44E8-B899-3DF8ADDAFDCD}"/>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F04BE167-4D85-4649-BEBB-B9B7F015210B}"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7</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31D9FF2A-ECEC-4FB2-8265-9075573FBEF3}"/>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9F98D2B5-D4EA-4EC5-BC12-7ECDCEAF50FC}"/>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701EC4CE-CF3F-4642-A6CF-FA9151DDAC60}"/>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6B858775-8FD3-4EA4-95F8-C6F7F60E0A73}"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E6CB239E-3292-4B90-A6D6-805446D5F659}"/>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061DCA52-92B8-441D-B1E8-392A71C0C07C}"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8</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9E709309-B909-4A69-9B2A-30C7BF281AD6}"/>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9594F2E9-AE26-4BA5-A633-0038956C1B98}"/>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3508D16A-18FC-4E23-AE99-CF7A1DEF2407}"/>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4D9B3045-BF3A-41F6-AEEE-7CEF36707480}"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BC1FCA27-BAB9-43F8-B806-ADD94D182156}"/>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4EA770D1-7B6F-4166-A691-69CED912384D}"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9</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7F833E42-18A5-4436-8FF7-ED3B1E781CB4}"/>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21AE4C6A-74A1-49EA-952A-4F6CD26F33E8}"/>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AD67B210-7ED9-407E-9A71-A39B893D6B78}"/>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848B1841-F833-40BA-8C60-31E71ABEF49F}"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EE37866F-2D28-4DD5-8A44-4D602B41C0AF}"/>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9A9D9F4B-C375-489F-A9B9-B7B80A605011}"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10</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7A512643-5313-46DF-81B1-426FBD124CE1}"/>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B508821A-8B32-45BB-9B26-44B2E4CBA86F}"/>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EE7694C2-1EDB-41A4-BBA3-FA0AA6CBAA1F}"/>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B8B9C739-1C4A-435F-829A-8171BAB2EBC2}"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0CD7C851-EFBD-4043-AA49-0EC853509F42}"/>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DB0C8CF6-D7C0-4879-A614-BBC2A07A5F42}"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11</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C04428CD-6BE7-471E-A86F-A455C2868968}"/>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C0328D6C-946B-41F6-8860-E7182F805A75}"/>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D8C1B36-FF38-4C43-98CE-C6888B938E9F}"/>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1128267C-5E32-4F91-9C73-5E5227B5BA83}"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3FA6A9CC-B848-4271-A23B-DEE12EFFB25E}"/>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7F20651F-EBD7-48E1-BE69-0329D58843CB}"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12</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68198AFF-3FF1-448B-98EE-28FB06332969}"/>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6C425CD1-0B84-4722-B0C1-586BF31BE021}"/>
              </a:ext>
            </a:extLst>
          </p:cNvPr>
          <p:cNvSpPr txBox="1">
            <a:spLocks noGrp="1"/>
          </p:cNvSpPr>
          <p:nvPr>
            <p:ph type="body" sz="quarter" idx="1"/>
          </p:nvPr>
        </p:nvSpPr>
        <p:spPr/>
        <p:txBody>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8D08FB48-6C42-4D15-814B-D0E4689E0455}"/>
              </a:ext>
            </a:extLst>
          </p:cNvPr>
          <p:cNvSpPr txBox="1"/>
          <p:nvPr/>
        </p:nvSpPr>
        <p:spPr>
          <a:xfrm>
            <a:off x="3902934" y="0"/>
            <a:ext cx="2984871" cy="501326"/>
          </a:xfrm>
          <a:prstGeom prst="rect">
            <a:avLst/>
          </a:prstGeom>
          <a:noFill/>
          <a:ln cap="flat">
            <a:noFill/>
          </a:ln>
        </p:spPr>
        <p:txBody>
          <a:bodyPr vert="horz" wrap="none" lIns="95089" tIns="49442" rIns="95089" bIns="49442" anchor="t"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87D2CF96-2734-427D-8883-EACB61CA73EE}" type="datetime1">
              <a:rPr lang="fr-FR" sz="1300">
                <a:solidFill>
                  <a:srgbClr val="000000"/>
                </a:solidFill>
                <a:latin typeface="Times New Roman" pitchFamily="17"/>
                <a:ea typeface="Arial Unicode MS" pitchFamily="2"/>
                <a:cs typeface="Tahoma" pitchFamily="2"/>
              </a:rPr>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08/03/2019</a:t>
            </a:fld>
            <a:endParaRPr lang="fr-FR" sz="1300">
              <a:solidFill>
                <a:srgbClr val="000000"/>
              </a:solidFill>
              <a:latin typeface="Times New Roman" pitchFamily="17"/>
              <a:ea typeface="Arial Unicode MS" pitchFamily="2"/>
              <a:cs typeface="Tahoma" pitchFamily="2"/>
            </a:endParaRPr>
          </a:p>
        </p:txBody>
      </p:sp>
      <p:sp>
        <p:nvSpPr>
          <p:cNvPr id="3" name="Espace réservé du numéro de diapositive 7">
            <a:extLst>
              <a:ext uri="{FF2B5EF4-FFF2-40B4-BE49-F238E27FC236}">
                <a16:creationId xmlns:a16="http://schemas.microsoft.com/office/drawing/2014/main" id="{05578852-7A8A-4EA8-82B3-72CEAB1A1F7F}"/>
              </a:ext>
            </a:extLst>
          </p:cNvPr>
          <p:cNvSpPr txBox="1"/>
          <p:nvPr/>
        </p:nvSpPr>
        <p:spPr>
          <a:xfrm>
            <a:off x="3902934" y="9517386"/>
            <a:ext cx="2984871" cy="501326"/>
          </a:xfrm>
          <a:prstGeom prst="rect">
            <a:avLst/>
          </a:prstGeom>
          <a:noFill/>
          <a:ln cap="flat">
            <a:noFill/>
          </a:ln>
        </p:spPr>
        <p:txBody>
          <a:bodyPr vert="horz" wrap="none" lIns="95089" tIns="49442" rIns="95089" bIns="49442" anchor="b" anchorCtr="0" compatLnSpc="1">
            <a:noAutofit/>
          </a:bodyPr>
          <a:lstStyle/>
          <a:p>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fld id="{59E39271-7026-4D43-8520-9C16883841DC}" type="slidenum">
              <a:pPr algn="r" defTabSz="966064" hangingPunct="0">
                <a:tabLst>
                  <a:tab pos="0" algn="l"/>
                  <a:tab pos="966064" algn="l"/>
                  <a:tab pos="1932127" algn="l"/>
                  <a:tab pos="2898191" algn="l"/>
                  <a:tab pos="3864254" algn="l"/>
                  <a:tab pos="4830318" algn="l"/>
                  <a:tab pos="5796382" algn="l"/>
                  <a:tab pos="6762445" algn="l"/>
                  <a:tab pos="7728509" algn="l"/>
                  <a:tab pos="8694572" algn="l"/>
                  <a:tab pos="9660636" algn="l"/>
                  <a:tab pos="10626700" algn="l"/>
                </a:tabLst>
                <a:defRPr sz="1800" b="0" i="0" u="none" strike="noStrike" kern="0" cap="none" spc="0" baseline="0">
                  <a:solidFill>
                    <a:srgbClr val="000000"/>
                  </a:solidFill>
                  <a:uFillTx/>
                </a:defRPr>
              </a:pPr>
              <a:t>14</a:t>
            </a:fld>
            <a:endParaRPr lang="fr-FR" sz="1300">
              <a:solidFill>
                <a:srgbClr val="000000"/>
              </a:solidFill>
              <a:latin typeface="Times New Roman" pitchFamily="17"/>
              <a:ea typeface="Arial Unicode MS" pitchFamily="2"/>
              <a:cs typeface="Tahoma" pitchFamily="2"/>
            </a:endParaRPr>
          </a:p>
        </p:txBody>
      </p:sp>
      <p:sp>
        <p:nvSpPr>
          <p:cNvPr id="4" name="Espace réservé de l'image des diapositives 1">
            <a:extLst>
              <a:ext uri="{FF2B5EF4-FFF2-40B4-BE49-F238E27FC236}">
                <a16:creationId xmlns:a16="http://schemas.microsoft.com/office/drawing/2014/main" id="{81DAB6C6-9BBE-49A0-8859-593FE71C6787}"/>
              </a:ext>
            </a:extLst>
          </p:cNvPr>
          <p:cNvSpPr>
            <a:spLocks noGrp="1" noRot="1" noChangeAspect="1"/>
          </p:cNvSpPr>
          <p:nvPr>
            <p:ph type="sldImg"/>
          </p:nvPr>
        </p:nvSpPr>
        <p:spPr>
          <a:xfrm>
            <a:off x="104775" y="750888"/>
            <a:ext cx="6678613" cy="3757612"/>
          </a:xfrm>
          <a:solidFill>
            <a:srgbClr val="729FCF"/>
          </a:solidFill>
          <a:ln w="25402">
            <a:solidFill>
              <a:srgbClr val="3465A4"/>
            </a:solidFill>
            <a:prstDash val="solid"/>
          </a:ln>
        </p:spPr>
      </p:sp>
      <p:sp>
        <p:nvSpPr>
          <p:cNvPr id="5" name="Espace réservé des notes 2">
            <a:extLst>
              <a:ext uri="{FF2B5EF4-FFF2-40B4-BE49-F238E27FC236}">
                <a16:creationId xmlns:a16="http://schemas.microsoft.com/office/drawing/2014/main" id="{C5844A11-CEE8-46FC-80A6-DBA8D557DC79}"/>
              </a:ext>
            </a:extLst>
          </p:cNvPr>
          <p:cNvSpPr txBox="1">
            <a:spLocks noGrp="1"/>
          </p:cNvSpPr>
          <p:nvPr>
            <p:ph type="body" sz="quarter"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3/8/2019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www.schooleducationgateway.eu/fr/pub/index.htm"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europepourlescitoyens.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www.enroutepourlemonde.org/pro/qui-fait-quoi/le-coremob/"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www.international-jtm.com/" TargetMode="External"/><Relationship Id="rId3" Type="http://schemas.openxmlformats.org/officeDocument/2006/relationships/hyperlink" Target="http://decouvrirlemonde.jeunes.gouv.fr/" TargetMode="External"/><Relationship Id="rId7" Type="http://schemas.openxmlformats.org/officeDocument/2006/relationships/hyperlink" Target="https://europa.eu/youth/solidarity_fr"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hyperlink" Target="http://www.agence-erasmus.fr/" TargetMode="External"/><Relationship Id="rId5" Type="http://schemas.openxmlformats.org/officeDocument/2006/relationships/hyperlink" Target="https://eacea.ec.europa.eu/" TargetMode="External"/><Relationship Id="rId4" Type="http://schemas.openxmlformats.org/officeDocument/2006/relationships/hyperlink" Target="https://www.diplomatie.gouv.fr/fr/" TargetMode="External"/><Relationship Id="rId9" Type="http://schemas.openxmlformats.org/officeDocument/2006/relationships/hyperlink" Target="http://www.aede-france.org/"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temcoalition.eu/" TargetMode="External"/><Relationship Id="rId7" Type="http://schemas.openxmlformats.org/officeDocument/2006/relationships/hyperlink" Target="https://www.cettefoisjevote.eu/" TargetMode="External"/><Relationship Id="rId2" Type="http://schemas.openxmlformats.org/officeDocument/2006/relationships/hyperlink" Target="https://www.youtube.com/watch?v=Zav4QikC0fI&amp;feature=youtu.be" TargetMode="External"/><Relationship Id="rId1" Type="http://schemas.openxmlformats.org/officeDocument/2006/relationships/slideLayout" Target="../slideLayouts/slideLayout2.xml"/><Relationship Id="rId6" Type="http://schemas.openxmlformats.org/officeDocument/2006/relationships/hyperlink" Target="http://egalitecontreracisme.fr/dispositifs/mouvement-contre-le-discours-de-haine" TargetMode="External"/><Relationship Id="rId5" Type="http://schemas.openxmlformats.org/officeDocument/2006/relationships/hyperlink" Target="https://www.energyandstuff.org/fr-fr" TargetMode="External"/><Relationship Id="rId4" Type="http://schemas.openxmlformats.org/officeDocument/2006/relationships/hyperlink" Target="http://www.verimedia.org/"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AE8F3E-C629-4996-99E6-993F56EECA40}"/>
              </a:ext>
            </a:extLst>
          </p:cNvPr>
          <p:cNvSpPr>
            <a:spLocks noGrp="1"/>
          </p:cNvSpPr>
          <p:nvPr>
            <p:ph type="ctrTitle"/>
          </p:nvPr>
        </p:nvSpPr>
        <p:spPr/>
        <p:txBody>
          <a:bodyPr/>
          <a:lstStyle/>
          <a:p>
            <a:r>
              <a:rPr lang="fr-FR" dirty="0"/>
              <a:t>Les jeunes et l’Europe</a:t>
            </a:r>
          </a:p>
        </p:txBody>
      </p:sp>
      <p:sp>
        <p:nvSpPr>
          <p:cNvPr id="3" name="Sous-titre 2">
            <a:extLst>
              <a:ext uri="{FF2B5EF4-FFF2-40B4-BE49-F238E27FC236}">
                <a16:creationId xmlns:a16="http://schemas.microsoft.com/office/drawing/2014/main" id="{AD4B5DE9-CA15-4D2C-80BE-7120508A1367}"/>
              </a:ext>
            </a:extLst>
          </p:cNvPr>
          <p:cNvSpPr>
            <a:spLocks noGrp="1"/>
          </p:cNvSpPr>
          <p:nvPr>
            <p:ph type="subTitle" idx="1"/>
          </p:nvPr>
        </p:nvSpPr>
        <p:spPr/>
        <p:txBody>
          <a:bodyPr/>
          <a:lstStyle/>
          <a:p>
            <a:r>
              <a:rPr lang="fr-FR" dirty="0"/>
              <a:t>7 mars 2019 – Livré-sur-Changeon</a:t>
            </a:r>
          </a:p>
        </p:txBody>
      </p:sp>
      <p:pic>
        <p:nvPicPr>
          <p:cNvPr id="5" name="Image 4">
            <a:extLst>
              <a:ext uri="{FF2B5EF4-FFF2-40B4-BE49-F238E27FC236}">
                <a16:creationId xmlns:a16="http://schemas.microsoft.com/office/drawing/2014/main" id="{351CF636-4DBC-4227-91FF-EBB9BB74B057}"/>
              </a:ext>
            </a:extLst>
          </p:cNvPr>
          <p:cNvPicPr>
            <a:picLocks noChangeAspect="1"/>
          </p:cNvPicPr>
          <p:nvPr/>
        </p:nvPicPr>
        <p:blipFill>
          <a:blip r:embed="rId2"/>
          <a:stretch>
            <a:fillRect/>
          </a:stretch>
        </p:blipFill>
        <p:spPr>
          <a:xfrm>
            <a:off x="7565720" y="698433"/>
            <a:ext cx="3467622" cy="1816167"/>
          </a:xfrm>
          <a:prstGeom prst="rect">
            <a:avLst/>
          </a:prstGeom>
        </p:spPr>
      </p:pic>
      <p:pic>
        <p:nvPicPr>
          <p:cNvPr id="7" name="Image 6">
            <a:extLst>
              <a:ext uri="{FF2B5EF4-FFF2-40B4-BE49-F238E27FC236}">
                <a16:creationId xmlns:a16="http://schemas.microsoft.com/office/drawing/2014/main" id="{094DE2D8-6E00-4DFB-9E16-A6D2089FEF1C}"/>
              </a:ext>
            </a:extLst>
          </p:cNvPr>
          <p:cNvPicPr>
            <a:picLocks noChangeAspect="1"/>
          </p:cNvPicPr>
          <p:nvPr/>
        </p:nvPicPr>
        <p:blipFill>
          <a:blip r:embed="rId3"/>
          <a:stretch>
            <a:fillRect/>
          </a:stretch>
        </p:blipFill>
        <p:spPr>
          <a:xfrm>
            <a:off x="3695179" y="954338"/>
            <a:ext cx="3557097" cy="1778549"/>
          </a:xfrm>
          <a:prstGeom prst="rect">
            <a:avLst/>
          </a:prstGeom>
        </p:spPr>
      </p:pic>
    </p:spTree>
    <p:extLst>
      <p:ext uri="{BB962C8B-B14F-4D97-AF65-F5344CB8AC3E}">
        <p14:creationId xmlns:p14="http://schemas.microsoft.com/office/powerpoint/2010/main" val="3391748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CDD61E85-2558-4233-B484-C1CA9466FA9C}"/>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BC99DDDF-06C6-45BD-9415-082C266395DC}"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10</a:t>
            </a:fld>
            <a:endParaRPr lang="en-US" sz="1400">
              <a:solidFill>
                <a:srgbClr val="000000"/>
              </a:solidFill>
              <a:latin typeface="Arial" pitchFamily="17"/>
              <a:ea typeface="Arial Unicode MS" pitchFamily="2"/>
              <a:cs typeface="Tahoma" pitchFamily="2"/>
            </a:endParaRPr>
          </a:p>
        </p:txBody>
      </p:sp>
      <p:sp>
        <p:nvSpPr>
          <p:cNvPr id="3" name="Espace réservé du texte 1">
            <a:extLst>
              <a:ext uri="{FF2B5EF4-FFF2-40B4-BE49-F238E27FC236}">
                <a16:creationId xmlns:a16="http://schemas.microsoft.com/office/drawing/2014/main" id="{C21FBACA-B58F-426A-B3CC-D50E5868240E}"/>
              </a:ext>
            </a:extLst>
          </p:cNvPr>
          <p:cNvSpPr txBox="1">
            <a:spLocks noGrp="1"/>
          </p:cNvSpPr>
          <p:nvPr>
            <p:ph type="body" idx="4294967295"/>
          </p:nvPr>
        </p:nvSpPr>
        <p:spPr>
          <a:xfrm>
            <a:off x="1740000" y="675723"/>
            <a:ext cx="8208001" cy="5588282"/>
          </a:xfrm>
        </p:spPr>
        <p:txBody>
          <a:bodyPr/>
          <a:lstStyle/>
          <a:p>
            <a:pPr lvl="0">
              <a:buClr>
                <a:srgbClr val="000000"/>
              </a:buClr>
              <a:buSzPct val="100000"/>
              <a:buFont typeface="Arial" pitchFamily="33"/>
              <a:buChar char="•"/>
            </a:pPr>
            <a:r>
              <a:rPr lang="fr-FR" sz="2400" b="1">
                <a:solidFill>
                  <a:srgbClr val="000066"/>
                </a:solidFill>
                <a:latin typeface="Comic Sans MS" pitchFamily="66"/>
              </a:rPr>
              <a:t>KA 205 : Partenariat stratégique (</a:t>
            </a:r>
            <a:r>
              <a:rPr lang="fr-FR" b="1">
                <a:solidFill>
                  <a:srgbClr val="000066"/>
                </a:solidFill>
                <a:latin typeface="Comic Sans MS" pitchFamily="66"/>
              </a:rPr>
              <a:t>domaine de la jeunesse ou transsectoriel)</a:t>
            </a:r>
          </a:p>
          <a:p>
            <a:pPr lvl="0">
              <a:buClr>
                <a:srgbClr val="000000"/>
              </a:buClr>
              <a:buSzPct val="100000"/>
              <a:buFont typeface="Arial" pitchFamily="33"/>
              <a:buChar char="•"/>
            </a:pPr>
            <a:endParaRPr lang="fr-FR" sz="2400" b="1">
              <a:solidFill>
                <a:srgbClr val="000066"/>
              </a:solidFill>
              <a:latin typeface="Comic Sans MS" pitchFamily="66"/>
            </a:endParaRPr>
          </a:p>
          <a:p>
            <a:pPr lvl="0">
              <a:buClr>
                <a:srgbClr val="000000"/>
              </a:buClr>
              <a:buSzPct val="100000"/>
              <a:buFont typeface="Arial" pitchFamily="33"/>
              <a:buChar char="•"/>
            </a:pPr>
            <a:endParaRPr lang="fr-FR" sz="2400" b="1">
              <a:solidFill>
                <a:srgbClr val="000066"/>
              </a:solidFill>
              <a:latin typeface="Comic Sans MS" pitchFamily="66"/>
            </a:endParaRPr>
          </a:p>
          <a:p>
            <a:pPr lvl="0">
              <a:buClr>
                <a:srgbClr val="000000"/>
              </a:buClr>
              <a:buSzPct val="100000"/>
              <a:buFont typeface="Arial" pitchFamily="33"/>
              <a:buChar char="•"/>
            </a:pPr>
            <a:endParaRPr lang="fr-FR" sz="2400" b="1">
              <a:solidFill>
                <a:srgbClr val="000066"/>
              </a:solidFill>
              <a:latin typeface="Comic Sans MS" pitchFamily="66"/>
            </a:endParaRPr>
          </a:p>
          <a:p>
            <a:pPr lvl="0">
              <a:buClr>
                <a:srgbClr val="000000"/>
              </a:buClr>
              <a:buSzPct val="100000"/>
              <a:buFont typeface="Arial" pitchFamily="33"/>
              <a:buChar char="•"/>
            </a:pPr>
            <a:endParaRPr lang="fr-FR" sz="2400" b="1">
              <a:solidFill>
                <a:srgbClr val="000066"/>
              </a:solidFill>
              <a:latin typeface="Comic Sans MS" pitchFamily="66"/>
            </a:endParaRPr>
          </a:p>
          <a:p>
            <a:pPr lvl="0">
              <a:buClr>
                <a:srgbClr val="000000"/>
              </a:buClr>
              <a:buSzPct val="100000"/>
              <a:buFont typeface="Arial" pitchFamily="33"/>
              <a:buChar char="•"/>
            </a:pPr>
            <a:endParaRPr lang="fr-FR" sz="2400" b="1">
              <a:solidFill>
                <a:srgbClr val="000066"/>
              </a:solidFill>
              <a:latin typeface="Comic Sans MS" pitchFamily="66"/>
            </a:endParaRPr>
          </a:p>
        </p:txBody>
      </p:sp>
      <p:sp>
        <p:nvSpPr>
          <p:cNvPr id="5" name="Forme libre : forme 3">
            <a:extLst>
              <a:ext uri="{FF2B5EF4-FFF2-40B4-BE49-F238E27FC236}">
                <a16:creationId xmlns:a16="http://schemas.microsoft.com/office/drawing/2014/main" id="{93323500-1D11-42C4-B5FF-4F69CBD12070}"/>
              </a:ext>
            </a:extLst>
          </p:cNvPr>
          <p:cNvSpPr/>
          <p:nvPr/>
        </p:nvSpPr>
        <p:spPr>
          <a:xfrm>
            <a:off x="1919277" y="151930"/>
            <a:ext cx="8748723" cy="609658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noAutofit/>
          </a:bodyPr>
          <a:lstStyle/>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500" b="1" dirty="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500" b="1" dirty="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dirty="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dirty="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dirty="0">
              <a:solidFill>
                <a:srgbClr val="000000"/>
              </a:solidFill>
              <a:latin typeface="Arial" pitchFamily="18"/>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a:t>
            </a:r>
            <a:r>
              <a:rPr lang="fr-FR" b="1" dirty="0">
                <a:solidFill>
                  <a:srgbClr val="000080"/>
                </a:solidFill>
                <a:latin typeface="Comic Sans MS" pitchFamily="66"/>
                <a:ea typeface="MS Gothic" pitchFamily="2"/>
                <a:cs typeface="Tahoma" pitchFamily="2"/>
              </a:rPr>
              <a:t>Durée du projet: </a:t>
            </a:r>
            <a:r>
              <a:rPr lang="fr-FR" dirty="0">
                <a:solidFill>
                  <a:srgbClr val="000080"/>
                </a:solidFill>
                <a:latin typeface="Comic Sans MS" pitchFamily="66"/>
                <a:ea typeface="MS Gothic" pitchFamily="2"/>
                <a:cs typeface="Tahoma" pitchFamily="2"/>
              </a:rPr>
              <a:t>entre 6 mois et 36 mois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a:t>
            </a:r>
            <a:r>
              <a:rPr lang="fr-FR" b="1" dirty="0">
                <a:solidFill>
                  <a:srgbClr val="000080"/>
                </a:solidFill>
                <a:latin typeface="Comic Sans MS" pitchFamily="66"/>
                <a:ea typeface="MS Gothic" pitchFamily="2"/>
                <a:cs typeface="Tahoma" pitchFamily="2"/>
              </a:rPr>
              <a:t>Organismes:</a:t>
            </a:r>
            <a:r>
              <a:rPr lang="fr-FR" dirty="0">
                <a:solidFill>
                  <a:srgbClr val="000080"/>
                </a:solidFill>
                <a:latin typeface="Comic Sans MS" pitchFamily="66"/>
                <a:ea typeface="MS Gothic" pitchFamily="2"/>
                <a:cs typeface="Tahoma" pitchFamily="2"/>
              </a:rPr>
              <a:t> min. 2 organismes de 2 pays du programme - ouvert à TOUS les secteurs éducatifs, de l’école primaire à l’université, en passant par la formation professionnelle, l’apprentissage à tous niveaux et les associations éducatives.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b="1" dirty="0">
                <a:solidFill>
                  <a:srgbClr val="000080"/>
                </a:solidFill>
                <a:latin typeface="Comic Sans MS" pitchFamily="66"/>
                <a:ea typeface="MS Gothic" pitchFamily="2"/>
                <a:cs typeface="Tahoma" pitchFamily="2"/>
              </a:rPr>
              <a:t>Objectifs</a:t>
            </a:r>
            <a:r>
              <a:rPr lang="fr-FR" dirty="0">
                <a:solidFill>
                  <a:srgbClr val="000080"/>
                </a:solidFill>
                <a:latin typeface="Comic Sans MS" pitchFamily="66"/>
                <a:ea typeface="MS Gothic" pitchFamily="2"/>
                <a:cs typeface="Tahoma" pitchFamily="2"/>
              </a:rPr>
              <a:t> : Renforcer les échanges de bonnes pratiques</a:t>
            </a: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Soutenir et développer une coopération européenne innovante</a:t>
            </a: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Favoriser l'employabilité en renforçant les compétences attendues</a:t>
            </a: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Développer les compétences numériques et la maîtrise des outils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b="1" dirty="0">
                <a:solidFill>
                  <a:srgbClr val="000080"/>
                </a:solidFill>
                <a:latin typeface="Comic Sans MS" pitchFamily="66"/>
                <a:ea typeface="MS Gothic" pitchFamily="2"/>
                <a:cs typeface="Tahoma" pitchFamily="2"/>
              </a:rPr>
              <a:t>Activités </a:t>
            </a:r>
            <a:r>
              <a:rPr lang="fr-FR" dirty="0">
                <a:solidFill>
                  <a:srgbClr val="000080"/>
                </a:solidFill>
                <a:latin typeface="Comic Sans MS" pitchFamily="66"/>
                <a:ea typeface="MS Gothic" pitchFamily="2"/>
                <a:cs typeface="Tahoma" pitchFamily="2"/>
              </a:rPr>
              <a:t>: Mobilités jeunes et acteurs de jeunesse à des fins  d'apprentissage</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Formation/apprentissage de 2 à 12 mois (acteurs socio-éducatifs)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Réunions transnationales entre les équipes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Réalisations communes de qualité et innovantes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Productions communes d'outils pédagogiques, d'évaluation, etc.</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b="1" dirty="0">
                <a:solidFill>
                  <a:srgbClr val="000080"/>
                </a:solidFill>
                <a:latin typeface="Comic Sans MS" pitchFamily="66"/>
                <a:ea typeface="MS Gothic" pitchFamily="2"/>
                <a:cs typeface="Tahoma" pitchFamily="2"/>
              </a:rPr>
              <a:t>Budget : </a:t>
            </a:r>
            <a:r>
              <a:rPr lang="fr-FR" dirty="0">
                <a:solidFill>
                  <a:srgbClr val="000080"/>
                </a:solidFill>
                <a:latin typeface="Comic Sans MS" pitchFamily="66"/>
                <a:ea typeface="MS Gothic" pitchFamily="2"/>
                <a:cs typeface="Tahoma" pitchFamily="2"/>
              </a:rPr>
              <a:t>variable suivant la taille du projet, du partenariat,</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des flux de mobilités (max. 450 000 euros pour 36 mois.)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BA56B96D-400A-40A8-8178-03F4B8BAF4DD}"/>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95FA0E6B-0A28-425A-9F4E-1FE846E3059C}"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11</a:t>
            </a:fld>
            <a:endParaRPr lang="en-US" sz="1400">
              <a:solidFill>
                <a:srgbClr val="000000"/>
              </a:solidFill>
              <a:latin typeface="Arial" pitchFamily="17"/>
              <a:ea typeface="Arial Unicode MS" pitchFamily="2"/>
              <a:cs typeface="Tahoma" pitchFamily="2"/>
            </a:endParaRPr>
          </a:p>
        </p:txBody>
      </p:sp>
      <p:sp>
        <p:nvSpPr>
          <p:cNvPr id="3" name="Espace réservé du texte 1">
            <a:extLst>
              <a:ext uri="{FF2B5EF4-FFF2-40B4-BE49-F238E27FC236}">
                <a16:creationId xmlns:a16="http://schemas.microsoft.com/office/drawing/2014/main" id="{50099711-D220-4F09-B700-8E1A148EE826}"/>
              </a:ext>
            </a:extLst>
          </p:cNvPr>
          <p:cNvSpPr txBox="1">
            <a:spLocks noGrp="1"/>
          </p:cNvSpPr>
          <p:nvPr>
            <p:ph type="body" idx="4294967295"/>
          </p:nvPr>
        </p:nvSpPr>
        <p:spPr>
          <a:xfrm>
            <a:off x="1740000" y="675723"/>
            <a:ext cx="8208001" cy="5588282"/>
          </a:xfrm>
        </p:spPr>
        <p:txBody>
          <a:bodyPr/>
          <a:lstStyle/>
          <a:p>
            <a:pPr lvl="0">
              <a:buClr>
                <a:srgbClr val="000000"/>
              </a:buClr>
              <a:buSzPct val="100000"/>
              <a:buFont typeface="Arial" pitchFamily="33"/>
              <a:buChar char="•"/>
            </a:pPr>
            <a:r>
              <a:rPr lang="fr-FR" sz="2400" b="1">
                <a:solidFill>
                  <a:srgbClr val="000066"/>
                </a:solidFill>
                <a:latin typeface="Comic Sans MS" pitchFamily="66"/>
              </a:rPr>
              <a:t>KA 3 : Soutien aux réformes politiques</a:t>
            </a:r>
          </a:p>
          <a:p>
            <a:pPr lvl="0">
              <a:buClr>
                <a:srgbClr val="000000"/>
              </a:buClr>
              <a:buSzPct val="100000"/>
              <a:buFont typeface="Arial" pitchFamily="33"/>
              <a:buChar char="•"/>
            </a:pPr>
            <a:endParaRPr lang="fr-FR" sz="2400" b="1">
              <a:solidFill>
                <a:srgbClr val="000066"/>
              </a:solidFill>
              <a:latin typeface="Comic Sans MS" pitchFamily="66"/>
            </a:endParaRPr>
          </a:p>
          <a:p>
            <a:pPr lvl="0">
              <a:buClr>
                <a:srgbClr val="000000"/>
              </a:buClr>
              <a:buSzPct val="100000"/>
              <a:buFont typeface="Arial" pitchFamily="33"/>
              <a:buChar char="•"/>
            </a:pPr>
            <a:endParaRPr lang="fr-FR" sz="2400" b="1">
              <a:solidFill>
                <a:srgbClr val="000066"/>
              </a:solidFill>
              <a:latin typeface="Comic Sans MS" pitchFamily="66"/>
            </a:endParaRPr>
          </a:p>
          <a:p>
            <a:pPr lvl="0">
              <a:buClr>
                <a:srgbClr val="000000"/>
              </a:buClr>
              <a:buSzPct val="100000"/>
              <a:buFont typeface="Arial" pitchFamily="33"/>
              <a:buChar char="•"/>
            </a:pPr>
            <a:endParaRPr lang="fr-FR" sz="2400" b="1">
              <a:solidFill>
                <a:srgbClr val="000066"/>
              </a:solidFill>
              <a:latin typeface="Comic Sans MS" pitchFamily="66"/>
            </a:endParaRPr>
          </a:p>
          <a:p>
            <a:pPr lvl="0">
              <a:buClr>
                <a:srgbClr val="000000"/>
              </a:buClr>
              <a:buSzPct val="100000"/>
              <a:buFont typeface="Arial" pitchFamily="33"/>
              <a:buChar char="•"/>
            </a:pPr>
            <a:endParaRPr lang="fr-FR" sz="2400" b="1">
              <a:solidFill>
                <a:srgbClr val="000066"/>
              </a:solidFill>
              <a:latin typeface="Comic Sans MS" pitchFamily="66"/>
            </a:endParaRPr>
          </a:p>
        </p:txBody>
      </p:sp>
      <p:sp>
        <p:nvSpPr>
          <p:cNvPr id="5" name="Forme libre : forme 3">
            <a:extLst>
              <a:ext uri="{FF2B5EF4-FFF2-40B4-BE49-F238E27FC236}">
                <a16:creationId xmlns:a16="http://schemas.microsoft.com/office/drawing/2014/main" id="{B08C4122-15A4-4822-81A2-E413FE3F6EC6}"/>
              </a:ext>
            </a:extLst>
          </p:cNvPr>
          <p:cNvSpPr/>
          <p:nvPr/>
        </p:nvSpPr>
        <p:spPr>
          <a:xfrm>
            <a:off x="1919277" y="475918"/>
            <a:ext cx="8748723" cy="583236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noAutofit/>
          </a:bodyPr>
          <a:lstStyle/>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500" b="1" dirty="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dirty="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dirty="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dirty="0">
              <a:solidFill>
                <a:srgbClr val="000000"/>
              </a:solidFill>
              <a:latin typeface="Arial" pitchFamily="18"/>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a:t>
            </a:r>
            <a:r>
              <a:rPr lang="fr-FR" sz="1700" b="1" dirty="0">
                <a:solidFill>
                  <a:srgbClr val="000000"/>
                </a:solidFill>
                <a:latin typeface="Arial" pitchFamily="18"/>
                <a:ea typeface="MS Gothic" pitchFamily="2"/>
                <a:cs typeface="Tahoma" pitchFamily="2"/>
              </a:rPr>
              <a:t>Â</a:t>
            </a:r>
            <a:r>
              <a:rPr lang="fr-FR" b="1" dirty="0">
                <a:solidFill>
                  <a:srgbClr val="000080"/>
                </a:solidFill>
                <a:latin typeface="Comic Sans MS" pitchFamily="66"/>
                <a:ea typeface="MS Gothic" pitchFamily="2"/>
                <a:cs typeface="Tahoma" pitchFamily="2"/>
              </a:rPr>
              <a:t>ge</a:t>
            </a:r>
            <a:r>
              <a:rPr lang="fr-FR" dirty="0">
                <a:solidFill>
                  <a:srgbClr val="000080"/>
                </a:solidFill>
                <a:latin typeface="Comic Sans MS" pitchFamily="66"/>
                <a:ea typeface="MS Gothic" pitchFamily="2"/>
                <a:cs typeface="Tahoma" pitchFamily="2"/>
              </a:rPr>
              <a:t> :13 à 30 ans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a:t>
            </a:r>
            <a:r>
              <a:rPr lang="fr-FR" b="1" dirty="0">
                <a:solidFill>
                  <a:srgbClr val="000080"/>
                </a:solidFill>
                <a:latin typeface="Comic Sans MS" pitchFamily="66"/>
                <a:ea typeface="MS Gothic" pitchFamily="2"/>
                <a:cs typeface="Tahoma" pitchFamily="2"/>
              </a:rPr>
              <a:t>Participants </a:t>
            </a:r>
            <a:r>
              <a:rPr lang="fr-FR" dirty="0">
                <a:solidFill>
                  <a:srgbClr val="000080"/>
                </a:solidFill>
                <a:latin typeface="Comic Sans MS" pitchFamily="66"/>
                <a:ea typeface="MS Gothic" pitchFamily="2"/>
                <a:cs typeface="Tahoma" pitchFamily="2"/>
              </a:rPr>
              <a:t>: jeunes et </a:t>
            </a:r>
            <a:r>
              <a:rPr lang="fr-FR" dirty="0" err="1">
                <a:solidFill>
                  <a:srgbClr val="000080"/>
                </a:solidFill>
                <a:latin typeface="Comic Sans MS" pitchFamily="66"/>
                <a:ea typeface="MS Gothic" pitchFamily="2"/>
                <a:cs typeface="Tahoma" pitchFamily="2"/>
              </a:rPr>
              <a:t>décideurs:experts</a:t>
            </a:r>
            <a:endParaRPr lang="fr-FR" dirty="0">
              <a:solidFill>
                <a:srgbClr val="000080"/>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a:t>
            </a:r>
            <a:r>
              <a:rPr lang="fr-FR" b="1" dirty="0">
                <a:solidFill>
                  <a:srgbClr val="000080"/>
                </a:solidFill>
                <a:latin typeface="Comic Sans MS" pitchFamily="66"/>
                <a:ea typeface="MS Gothic" pitchFamily="2"/>
                <a:cs typeface="Tahoma" pitchFamily="2"/>
              </a:rPr>
              <a:t>Nombre :</a:t>
            </a:r>
            <a:r>
              <a:rPr lang="fr-FR" dirty="0">
                <a:solidFill>
                  <a:srgbClr val="000080"/>
                </a:solidFill>
                <a:latin typeface="Comic Sans MS" pitchFamily="66"/>
                <a:ea typeface="MS Gothic" pitchFamily="2"/>
                <a:cs typeface="Tahoma" pitchFamily="2"/>
              </a:rPr>
              <a:t> 30 jeunes min.+ décideurs experts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a:t>
            </a:r>
            <a:r>
              <a:rPr lang="fr-FR" b="1" dirty="0">
                <a:solidFill>
                  <a:srgbClr val="000080"/>
                </a:solidFill>
                <a:latin typeface="Comic Sans MS" pitchFamily="66"/>
                <a:ea typeface="MS Gothic" pitchFamily="2"/>
                <a:cs typeface="Tahoma" pitchFamily="2"/>
              </a:rPr>
              <a:t>Organismes:</a:t>
            </a:r>
            <a:r>
              <a:rPr lang="fr-FR" dirty="0">
                <a:solidFill>
                  <a:srgbClr val="000080"/>
                </a:solidFill>
                <a:latin typeface="Comic Sans MS" pitchFamily="66"/>
                <a:ea typeface="MS Gothic" pitchFamily="2"/>
                <a:cs typeface="Tahoma" pitchFamily="2"/>
              </a:rPr>
              <a:t> le séminaire peut être national, avec un seul participant</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b="1" dirty="0">
              <a:solidFill>
                <a:srgbClr val="000080"/>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b="1" dirty="0">
                <a:solidFill>
                  <a:srgbClr val="000080"/>
                </a:solidFill>
                <a:latin typeface="Comic Sans MS" pitchFamily="66"/>
                <a:ea typeface="MS Gothic" pitchFamily="2"/>
                <a:cs typeface="Tahoma" pitchFamily="2"/>
              </a:rPr>
              <a:t>Objectifs</a:t>
            </a:r>
            <a:r>
              <a:rPr lang="fr-FR" dirty="0">
                <a:solidFill>
                  <a:srgbClr val="000080"/>
                </a:solidFill>
                <a:latin typeface="Comic Sans MS" pitchFamily="66"/>
                <a:ea typeface="MS Gothic" pitchFamily="2"/>
                <a:cs typeface="Tahoma" pitchFamily="2"/>
              </a:rPr>
              <a:t> :</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Promouvoir la </a:t>
            </a:r>
            <a:r>
              <a:rPr lang="fr-FR" b="1" dirty="0">
                <a:solidFill>
                  <a:srgbClr val="000080"/>
                </a:solidFill>
                <a:latin typeface="Comic Sans MS" pitchFamily="66"/>
                <a:ea typeface="MS Gothic" pitchFamily="2"/>
                <a:cs typeface="Tahoma" pitchFamily="2"/>
              </a:rPr>
              <a:t>participation active des jeunes</a:t>
            </a:r>
            <a:r>
              <a:rPr lang="fr-FR" dirty="0">
                <a:solidFill>
                  <a:srgbClr val="000080"/>
                </a:solidFill>
                <a:latin typeface="Comic Sans MS" pitchFamily="66"/>
                <a:ea typeface="MS Gothic" pitchFamily="2"/>
                <a:cs typeface="Tahoma" pitchFamily="2"/>
              </a:rPr>
              <a:t> à la vie démocratique</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Encourager les jeunes à </a:t>
            </a:r>
            <a:r>
              <a:rPr lang="fr-FR" b="1" dirty="0">
                <a:solidFill>
                  <a:srgbClr val="000080"/>
                </a:solidFill>
                <a:latin typeface="Comic Sans MS" pitchFamily="66"/>
                <a:ea typeface="MS Gothic" pitchFamily="2"/>
                <a:cs typeface="Tahoma" pitchFamily="2"/>
              </a:rPr>
              <a:t>participer à des débats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Susciter la </a:t>
            </a:r>
            <a:r>
              <a:rPr lang="fr-FR" b="1" dirty="0">
                <a:solidFill>
                  <a:srgbClr val="000080"/>
                </a:solidFill>
                <a:latin typeface="Comic Sans MS" pitchFamily="66"/>
                <a:ea typeface="MS Gothic" pitchFamily="2"/>
                <a:cs typeface="Tahoma" pitchFamily="2"/>
              </a:rPr>
              <a:t>prise de décision politique</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Valoriser l'</a:t>
            </a:r>
            <a:r>
              <a:rPr lang="fr-FR" b="1" dirty="0">
                <a:solidFill>
                  <a:srgbClr val="000080"/>
                </a:solidFill>
                <a:latin typeface="Comic Sans MS" pitchFamily="66"/>
                <a:ea typeface="MS Gothic" pitchFamily="2"/>
                <a:cs typeface="Tahoma" pitchFamily="2"/>
              </a:rPr>
              <a:t>engagement citoyen</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Contribuer, par l</a:t>
            </a:r>
            <a:r>
              <a:rPr lang="fr-FR" b="1" dirty="0">
                <a:solidFill>
                  <a:srgbClr val="000080"/>
                </a:solidFill>
                <a:latin typeface="Comic Sans MS" pitchFamily="66"/>
                <a:ea typeface="MS Gothic" pitchFamily="2"/>
                <a:cs typeface="Tahoma" pitchFamily="2"/>
              </a:rPr>
              <a:t>'échange d'idées, aux réformes</a:t>
            </a: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dirty="0">
              <a:solidFill>
                <a:srgbClr val="000080"/>
              </a:solidFill>
              <a:latin typeface="Comic Sans MS" pitchFamily="66"/>
              <a:ea typeface="MS Gothic" pitchFamily="2"/>
              <a:cs typeface="Tahoma" pitchFamily="2"/>
            </a:endParaRP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dirty="0">
              <a:solidFill>
                <a:srgbClr val="000080"/>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dirty="0">
              <a:solidFill>
                <a:srgbClr val="000080"/>
              </a:solidFill>
              <a:latin typeface="Comic Sans MS" pitchFamily="66"/>
              <a:ea typeface="MS Gothic" pitchFamily="2"/>
              <a:cs typeface="Tahoma" pitchFamily="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427FA075-4C92-4250-9BA4-EC59FE548C0A}"/>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EAC1169F-027E-4FBC-9824-37177493C37C}"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12</a:t>
            </a:fld>
            <a:endParaRPr lang="en-US" sz="1400">
              <a:solidFill>
                <a:srgbClr val="000000"/>
              </a:solidFill>
              <a:latin typeface="Arial" pitchFamily="17"/>
              <a:ea typeface="Arial Unicode MS" pitchFamily="2"/>
              <a:cs typeface="Tahoma" pitchFamily="2"/>
            </a:endParaRPr>
          </a:p>
        </p:txBody>
      </p:sp>
      <p:sp>
        <p:nvSpPr>
          <p:cNvPr id="3" name="Espace réservé du texte 1">
            <a:extLst>
              <a:ext uri="{FF2B5EF4-FFF2-40B4-BE49-F238E27FC236}">
                <a16:creationId xmlns:a16="http://schemas.microsoft.com/office/drawing/2014/main" id="{D2032D01-D3A4-4EAC-856F-22E6E175A1D6}"/>
              </a:ext>
            </a:extLst>
          </p:cNvPr>
          <p:cNvSpPr txBox="1">
            <a:spLocks noGrp="1"/>
          </p:cNvSpPr>
          <p:nvPr>
            <p:ph type="body" idx="4294967295"/>
          </p:nvPr>
        </p:nvSpPr>
        <p:spPr>
          <a:xfrm>
            <a:off x="1757637" y="1133636"/>
            <a:ext cx="9072000" cy="9467098"/>
          </a:xfrm>
        </p:spPr>
        <p:txBody>
          <a:bodyPr/>
          <a:lstStyle/>
          <a:p>
            <a:pPr lvl="0">
              <a:buClr>
                <a:srgbClr val="000000"/>
              </a:buClr>
              <a:buSzPct val="100000"/>
              <a:buFont typeface="Arial" pitchFamily="33"/>
              <a:buChar char="•"/>
            </a:pPr>
            <a:r>
              <a:rPr lang="fr-FR" sz="2400" b="1" dirty="0">
                <a:solidFill>
                  <a:srgbClr val="000066"/>
                </a:solidFill>
                <a:latin typeface="Comic Sans MS" pitchFamily="66"/>
              </a:rPr>
              <a:t>Trois types d'actions centralisées:</a:t>
            </a: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400" b="1" dirty="0">
                <a:solidFill>
                  <a:srgbClr val="000066"/>
                </a:solidFill>
                <a:latin typeface="Comic Sans MS" pitchFamily="66"/>
                <a:ea typeface="MS Gothic" pitchFamily="2"/>
                <a:cs typeface="Tahoma" pitchFamily="2"/>
              </a:rPr>
              <a:t>-Les partenariats collaboratifs </a:t>
            </a:r>
            <a:r>
              <a:rPr lang="fr-FR" sz="2400" dirty="0">
                <a:solidFill>
                  <a:srgbClr val="000066"/>
                </a:solidFill>
                <a:latin typeface="Comic Sans MS" pitchFamily="66"/>
                <a:ea typeface="MS Gothic" pitchFamily="2"/>
                <a:cs typeface="Tahoma" pitchFamily="2"/>
              </a:rPr>
              <a:t>(p. 253-260)</a:t>
            </a: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400" b="1" dirty="0">
                <a:solidFill>
                  <a:srgbClr val="000066"/>
                </a:solidFill>
                <a:latin typeface="Comic Sans MS" pitchFamily="66"/>
                <a:ea typeface="MS Gothic" pitchFamily="2"/>
                <a:cs typeface="Tahoma" pitchFamily="2"/>
              </a:rPr>
              <a:t>-Les petits partenariats collaboratifs : </a:t>
            </a:r>
            <a:r>
              <a:rPr lang="fr-FR" sz="2400" dirty="0">
                <a:solidFill>
                  <a:srgbClr val="000066"/>
                </a:solidFill>
                <a:latin typeface="Comic Sans MS" pitchFamily="66"/>
                <a:ea typeface="MS Gothic" pitchFamily="2"/>
                <a:cs typeface="Tahoma" pitchFamily="2"/>
              </a:rPr>
              <a:t>Moins de partenaires, soutien max. : 60 000 euros, 2 autres partenaires (p.261-265)</a:t>
            </a: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400" b="1" dirty="0">
                <a:solidFill>
                  <a:srgbClr val="000066"/>
                </a:solidFill>
                <a:latin typeface="Comic Sans MS" pitchFamily="66"/>
                <a:ea typeface="MS Gothic" pitchFamily="2"/>
                <a:cs typeface="Tahoma" pitchFamily="2"/>
              </a:rPr>
              <a:t>-Les manifestations sportives européennes </a:t>
            </a:r>
            <a:r>
              <a:rPr lang="fr-FR" sz="2400" dirty="0">
                <a:solidFill>
                  <a:srgbClr val="000066"/>
                </a:solidFill>
                <a:latin typeface="Comic Sans MS" pitchFamily="66"/>
                <a:ea typeface="MS Gothic" pitchFamily="2"/>
                <a:cs typeface="Tahoma" pitchFamily="2"/>
              </a:rPr>
              <a:t>(p. 268-269)</a:t>
            </a: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endParaRPr lang="fr-FR" sz="2400" b="1" dirty="0">
              <a:solidFill>
                <a:srgbClr val="000066"/>
              </a:solidFill>
              <a:latin typeface="Comic Sans MS" pitchFamily="66"/>
              <a:ea typeface="MS Gothic" pitchFamily="2"/>
              <a:cs typeface="Tahoma" pitchFamily="2"/>
            </a:endParaRP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400" b="1" dirty="0">
                <a:solidFill>
                  <a:srgbClr val="000066"/>
                </a:solidFill>
                <a:latin typeface="Comic Sans MS" pitchFamily="66"/>
                <a:ea typeface="MS Gothic" pitchFamily="2"/>
                <a:cs typeface="Tahoma" pitchFamily="2"/>
              </a:rPr>
              <a:t>Dépôt de la candidature:</a:t>
            </a:r>
            <a:r>
              <a:rPr lang="fr-FR" sz="2400" dirty="0">
                <a:solidFill>
                  <a:srgbClr val="000066"/>
                </a:solidFill>
                <a:latin typeface="Comic Sans MS" pitchFamily="66"/>
                <a:ea typeface="MS Gothic" pitchFamily="2"/>
                <a:cs typeface="Tahoma" pitchFamily="2"/>
              </a:rPr>
              <a:t> 1 seule date, avril 2019</a:t>
            </a: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400" b="1" dirty="0">
                <a:solidFill>
                  <a:srgbClr val="000066"/>
                </a:solidFill>
                <a:latin typeface="Comic Sans MS" pitchFamily="66"/>
                <a:ea typeface="MS Gothic" pitchFamily="2"/>
                <a:cs typeface="Tahoma" pitchFamily="2"/>
              </a:rPr>
              <a:t>Objectifs : </a:t>
            </a:r>
            <a:r>
              <a:rPr lang="fr-FR" sz="2400" dirty="0">
                <a:solidFill>
                  <a:srgbClr val="000066"/>
                </a:solidFill>
                <a:latin typeface="Comic Sans MS" pitchFamily="66"/>
                <a:ea typeface="MS Gothic" pitchFamily="2"/>
                <a:cs typeface="Tahoma" pitchFamily="2"/>
              </a:rPr>
              <a:t>Encourager le sport pour tous</a:t>
            </a: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400" dirty="0">
                <a:solidFill>
                  <a:srgbClr val="000066"/>
                </a:solidFill>
                <a:latin typeface="Comic Sans MS" pitchFamily="66"/>
                <a:ea typeface="MS Gothic" pitchFamily="2"/>
                <a:cs typeface="Tahoma" pitchFamily="2"/>
              </a:rPr>
              <a:t>                    Constituer des réseaux européens</a:t>
            </a: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endParaRPr lang="fr-FR" b="1" dirty="0">
              <a:solidFill>
                <a:srgbClr val="000066"/>
              </a:solidFill>
              <a:latin typeface="Comic Sans MS" pitchFamily="66"/>
              <a:ea typeface="MS Gothic" pitchFamily="2"/>
              <a:cs typeface="Tahoma" pitchFamily="2"/>
            </a:endParaRPr>
          </a:p>
          <a:p>
            <a:pPr lvl="0">
              <a:buClr>
                <a:srgbClr val="000000"/>
              </a:buClr>
              <a:buSzPct val="100000"/>
              <a:buFont typeface="Arial" pitchFamily="33"/>
              <a:buChar char="•"/>
            </a:pPr>
            <a:endParaRPr lang="fr-FR" sz="2400" b="1" dirty="0">
              <a:solidFill>
                <a:srgbClr val="000066"/>
              </a:solidFill>
              <a:latin typeface="Comic Sans MS" pitchFamily="66"/>
            </a:endParaRPr>
          </a:p>
          <a:p>
            <a:pPr lvl="0">
              <a:buClr>
                <a:srgbClr val="000000"/>
              </a:buClr>
              <a:buSzPct val="100000"/>
              <a:buFont typeface="Arial" pitchFamily="33"/>
              <a:buChar char="•"/>
            </a:pPr>
            <a:endParaRPr lang="fr-FR" sz="2400" b="1" dirty="0">
              <a:solidFill>
                <a:srgbClr val="000066"/>
              </a:solidFill>
              <a:latin typeface="Comic Sans MS" pitchFamily="66"/>
            </a:endParaRPr>
          </a:p>
          <a:p>
            <a:pPr lvl="0">
              <a:buClr>
                <a:srgbClr val="000000"/>
              </a:buClr>
              <a:buSzPct val="100000"/>
              <a:buFont typeface="Arial" pitchFamily="33"/>
              <a:buChar char="•"/>
            </a:pPr>
            <a:endParaRPr lang="fr-FR" sz="2400" b="1" dirty="0">
              <a:solidFill>
                <a:srgbClr val="000066"/>
              </a:solidFill>
              <a:latin typeface="Comic Sans MS" pitchFamily="66"/>
            </a:endParaRPr>
          </a:p>
          <a:p>
            <a:pPr lvl="0">
              <a:buClr>
                <a:srgbClr val="000000"/>
              </a:buClr>
              <a:buSzPct val="100000"/>
              <a:buFont typeface="Arial" pitchFamily="33"/>
              <a:buChar char="•"/>
            </a:pPr>
            <a:endParaRPr lang="fr-FR" sz="2400" b="1" dirty="0">
              <a:solidFill>
                <a:srgbClr val="000066"/>
              </a:solidFill>
              <a:latin typeface="Comic Sans MS" pitchFamily="66"/>
            </a:endParaRPr>
          </a:p>
        </p:txBody>
      </p:sp>
      <p:pic>
        <p:nvPicPr>
          <p:cNvPr id="4" name="Image 3">
            <a:extLst>
              <a:ext uri="{FF2B5EF4-FFF2-40B4-BE49-F238E27FC236}">
                <a16:creationId xmlns:a16="http://schemas.microsoft.com/office/drawing/2014/main" id="{865A0DF6-C95A-4454-BB27-6AB969863D21}"/>
              </a:ext>
            </a:extLst>
          </p:cNvPr>
          <p:cNvPicPr>
            <a:picLocks noChangeAspect="1"/>
          </p:cNvPicPr>
          <p:nvPr/>
        </p:nvPicPr>
        <p:blipFill>
          <a:blip r:embed="rId3">
            <a:lum/>
            <a:alphaModFix/>
          </a:blip>
          <a:srcRect/>
          <a:stretch>
            <a:fillRect/>
          </a:stretch>
        </p:blipFill>
        <p:spPr>
          <a:xfrm>
            <a:off x="1524000" y="62279"/>
            <a:ext cx="1799996" cy="657718"/>
          </a:xfrm>
          <a:prstGeom prst="rect">
            <a:avLst/>
          </a:prstGeom>
          <a:noFill/>
          <a:ln cap="flat">
            <a:noFill/>
          </a:ln>
        </p:spPr>
      </p:pic>
      <p:sp>
        <p:nvSpPr>
          <p:cNvPr id="5" name="Forme libre : forme 3">
            <a:extLst>
              <a:ext uri="{FF2B5EF4-FFF2-40B4-BE49-F238E27FC236}">
                <a16:creationId xmlns:a16="http://schemas.microsoft.com/office/drawing/2014/main" id="{7A6739F3-5E71-4A85-AA68-7A40E1DC69F2}"/>
              </a:ext>
            </a:extLst>
          </p:cNvPr>
          <p:cNvSpPr/>
          <p:nvPr/>
        </p:nvSpPr>
        <p:spPr>
          <a:xfrm>
            <a:off x="1919277" y="475918"/>
            <a:ext cx="8748723" cy="583236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noAutofit/>
          </a:bodyPr>
          <a:lstStyle/>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500" b="1">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b="1">
              <a:solidFill>
                <a:srgbClr val="000080"/>
              </a:solidFill>
              <a:latin typeface="Comic Sans MS" pitchFamily="66"/>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a:p>
            <a:pPr marL="0" lvl="2"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a:p>
            <a:pPr marL="0" lvl="2"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E5A908-6D79-4D5F-9609-86E8961CC5B5}"/>
              </a:ext>
            </a:extLst>
          </p:cNvPr>
          <p:cNvSpPr>
            <a:spLocks noGrp="1"/>
          </p:cNvSpPr>
          <p:nvPr>
            <p:ph type="title"/>
          </p:nvPr>
        </p:nvSpPr>
        <p:spPr/>
        <p:txBody>
          <a:bodyPr/>
          <a:lstStyle/>
          <a:p>
            <a:r>
              <a:rPr lang="fr-FR" dirty="0"/>
              <a:t>  </a:t>
            </a:r>
          </a:p>
        </p:txBody>
      </p:sp>
      <p:sp>
        <p:nvSpPr>
          <p:cNvPr id="3" name="Espace réservé du texte 2">
            <a:extLst>
              <a:ext uri="{FF2B5EF4-FFF2-40B4-BE49-F238E27FC236}">
                <a16:creationId xmlns:a16="http://schemas.microsoft.com/office/drawing/2014/main" id="{3DFE9041-B583-4381-BDA1-09B2C7AB5D4C}"/>
              </a:ext>
            </a:extLst>
          </p:cNvPr>
          <p:cNvSpPr>
            <a:spLocks noGrp="1"/>
          </p:cNvSpPr>
          <p:nvPr>
            <p:ph type="body" idx="1"/>
          </p:nvPr>
        </p:nvSpPr>
        <p:spPr>
          <a:xfrm>
            <a:off x="2589212" y="3006248"/>
            <a:ext cx="8915399" cy="1929008"/>
          </a:xfrm>
        </p:spPr>
        <p:txBody>
          <a:bodyPr>
            <a:normAutofit/>
          </a:bodyPr>
          <a:lstStyle/>
          <a:p>
            <a:r>
              <a:rPr lang="fr-FR" sz="3600" dirty="0"/>
              <a:t>Quelques remarques utiles</a:t>
            </a:r>
          </a:p>
        </p:txBody>
      </p:sp>
      <p:pic>
        <p:nvPicPr>
          <p:cNvPr id="4" name="Image 3">
            <a:extLst>
              <a:ext uri="{FF2B5EF4-FFF2-40B4-BE49-F238E27FC236}">
                <a16:creationId xmlns:a16="http://schemas.microsoft.com/office/drawing/2014/main" id="{89E76FBB-B6D3-44EA-8564-C98666E01E2C}"/>
              </a:ext>
            </a:extLst>
          </p:cNvPr>
          <p:cNvPicPr>
            <a:picLocks noChangeAspect="1"/>
          </p:cNvPicPr>
          <p:nvPr/>
        </p:nvPicPr>
        <p:blipFill>
          <a:blip r:embed="rId2">
            <a:lum/>
            <a:alphaModFix/>
          </a:blip>
          <a:srcRect/>
          <a:stretch>
            <a:fillRect/>
          </a:stretch>
        </p:blipFill>
        <p:spPr>
          <a:xfrm>
            <a:off x="3110568" y="1513510"/>
            <a:ext cx="3600001" cy="1108801"/>
          </a:xfrm>
          <a:prstGeom prst="rect">
            <a:avLst/>
          </a:prstGeom>
          <a:noFill/>
          <a:ln cap="flat">
            <a:noFill/>
          </a:ln>
        </p:spPr>
      </p:pic>
    </p:spTree>
    <p:extLst>
      <p:ext uri="{BB962C8B-B14F-4D97-AF65-F5344CB8AC3E}">
        <p14:creationId xmlns:p14="http://schemas.microsoft.com/office/powerpoint/2010/main" val="2706754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2C96DCF0-405A-41EA-B166-4E72E12F69A0}"/>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3CF4E88C-30C8-4AE6-A940-0BE7CBF776CC}"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14</a:t>
            </a:fld>
            <a:endParaRPr lang="en-US" sz="1400">
              <a:solidFill>
                <a:srgbClr val="000000"/>
              </a:solidFill>
              <a:latin typeface="Arial" pitchFamily="17"/>
              <a:ea typeface="Arial Unicode MS" pitchFamily="2"/>
              <a:cs typeface="Tahoma" pitchFamily="2"/>
            </a:endParaRPr>
          </a:p>
        </p:txBody>
      </p:sp>
      <p:graphicFrame>
        <p:nvGraphicFramePr>
          <p:cNvPr id="3" name="Graphique 1">
            <a:extLst>
              <a:ext uri="{FF2B5EF4-FFF2-40B4-BE49-F238E27FC236}">
                <a16:creationId xmlns:a16="http://schemas.microsoft.com/office/drawing/2014/main" id="{DFF4BC86-B36C-45DB-83F7-2AE0004A0DD5}"/>
              </a:ext>
            </a:extLst>
          </p:cNvPr>
          <p:cNvGraphicFramePr/>
          <p:nvPr/>
        </p:nvGraphicFramePr>
        <p:xfrm>
          <a:off x="10616163" y="7606802"/>
          <a:ext cx="7701835" cy="3987003"/>
        </p:xfrm>
        <a:graphic>
          <a:graphicData uri="http://schemas.openxmlformats.org/drawingml/2006/chart">
            <c:chart xmlns:c="http://schemas.openxmlformats.org/drawingml/2006/chart" xmlns:r="http://schemas.openxmlformats.org/officeDocument/2006/relationships" r:id="rId3"/>
          </a:graphicData>
        </a:graphic>
      </p:graphicFrame>
      <p:sp>
        <p:nvSpPr>
          <p:cNvPr id="4" name="ZoneTexte 2">
            <a:extLst>
              <a:ext uri="{FF2B5EF4-FFF2-40B4-BE49-F238E27FC236}">
                <a16:creationId xmlns:a16="http://schemas.microsoft.com/office/drawing/2014/main" id="{767701BF-457B-475B-9440-BDA619F7BE76}"/>
              </a:ext>
            </a:extLst>
          </p:cNvPr>
          <p:cNvSpPr txBox="1"/>
          <p:nvPr/>
        </p:nvSpPr>
        <p:spPr>
          <a:xfrm>
            <a:off x="1524000" y="-287999"/>
            <a:ext cx="9144000" cy="3282476"/>
          </a:xfrm>
          <a:prstGeom prst="rect">
            <a:avLst/>
          </a:prstGeom>
          <a:noFill/>
          <a:ln cap="flat">
            <a:noFill/>
          </a:ln>
        </p:spPr>
        <p:txBody>
          <a:bodyPr vert="horz" wrap="square" lIns="90004" tIns="44997" rIns="90004" bIns="44997" anchor="ctr" anchorCtr="1" compatLnSpc="0">
            <a:noAutofit/>
          </a:bodyPr>
          <a:lstStyle/>
          <a:p>
            <a:pPr algn="ct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800" b="1">
                <a:solidFill>
                  <a:srgbClr val="000080"/>
                </a:solidFill>
                <a:latin typeface="Comic Sans MS" pitchFamily="66"/>
                <a:ea typeface="MS Gothic" pitchFamily="2"/>
                <a:cs typeface="Tahoma" pitchFamily="2"/>
              </a:rPr>
              <a:t>Un document de référence en Europe  </a:t>
            </a:r>
            <a:br>
              <a:rPr lang="fr-FR" sz="2800" b="1">
                <a:solidFill>
                  <a:srgbClr val="000080"/>
                </a:solidFill>
                <a:latin typeface="Comic Sans MS" pitchFamily="66"/>
                <a:ea typeface="MS Gothic" pitchFamily="2"/>
                <a:cs typeface="Tahoma" pitchFamily="2"/>
              </a:rPr>
            </a:br>
            <a:r>
              <a:rPr lang="fr-FR" sz="2800" b="1">
                <a:solidFill>
                  <a:srgbClr val="000080"/>
                </a:solidFill>
                <a:latin typeface="Comic Sans MS" pitchFamily="66"/>
                <a:ea typeface="MS Gothic" pitchFamily="2"/>
                <a:cs typeface="Tahoma" pitchFamily="2"/>
              </a:rPr>
              <a:t>pour le montage des projets Erasmus+</a:t>
            </a:r>
          </a:p>
        </p:txBody>
      </p:sp>
      <p:sp>
        <p:nvSpPr>
          <p:cNvPr id="5" name="ZoneTexte 3">
            <a:extLst>
              <a:ext uri="{FF2B5EF4-FFF2-40B4-BE49-F238E27FC236}">
                <a16:creationId xmlns:a16="http://schemas.microsoft.com/office/drawing/2014/main" id="{F0F2B16E-70C3-4797-A7CE-25CDCC1AE5FB}"/>
              </a:ext>
            </a:extLst>
          </p:cNvPr>
          <p:cNvSpPr txBox="1"/>
          <p:nvPr/>
        </p:nvSpPr>
        <p:spPr>
          <a:xfrm>
            <a:off x="1647481" y="1841501"/>
            <a:ext cx="8888041" cy="3175000"/>
          </a:xfrm>
          <a:prstGeom prst="rect">
            <a:avLst/>
          </a:prstGeom>
          <a:noFill/>
          <a:ln cap="flat">
            <a:noFill/>
          </a:ln>
        </p:spPr>
        <p:txBody>
          <a:bodyPr vert="horz" wrap="square" lIns="90004" tIns="44997" rIns="90004" bIns="44997" anchor="t" anchorCtr="1" compatLnSpc="0">
            <a:noAutofit/>
          </a:bodyPr>
          <a:lstStyle/>
          <a:p>
            <a:pPr algn="ctr" defTabSz="91440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3600" b="1" dirty="0">
              <a:solidFill>
                <a:srgbClr val="0000CC"/>
              </a:solidFill>
              <a:latin typeface="Comic Sans MS" pitchFamily="66"/>
              <a:ea typeface="MS Gothic" pitchFamily="2"/>
              <a:cs typeface="Tahoma" pitchFamily="2"/>
            </a:endParaRPr>
          </a:p>
          <a:p>
            <a:pPr algn="ctr" defTabSz="91440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3600" b="1" dirty="0">
                <a:solidFill>
                  <a:srgbClr val="0000CC"/>
                </a:solidFill>
                <a:latin typeface="Comic Sans MS" pitchFamily="66"/>
                <a:ea typeface="MS Gothic" pitchFamily="2"/>
                <a:cs typeface="Tahoma" pitchFamily="2"/>
              </a:rPr>
              <a:t>Erasmus+</a:t>
            </a:r>
          </a:p>
          <a:p>
            <a:pPr algn="ctr" defTabSz="91440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3600" b="1" i="1" dirty="0">
                <a:solidFill>
                  <a:srgbClr val="0000CC"/>
                </a:solidFill>
                <a:latin typeface="Comic Sans MS" pitchFamily="66"/>
                <a:ea typeface="MS Gothic" pitchFamily="2"/>
                <a:cs typeface="Tahoma" pitchFamily="2"/>
              </a:rPr>
              <a:t>Guide du programme</a:t>
            </a:r>
          </a:p>
          <a:p>
            <a:pPr algn="ctr" defTabSz="91440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400" dirty="0">
              <a:solidFill>
                <a:srgbClr val="000066"/>
              </a:solidFill>
              <a:latin typeface="Comic Sans MS" pitchFamily="66"/>
              <a:ea typeface="MS Gothic" pitchFamily="2"/>
              <a:cs typeface="Tahoma" pitchFamily="2"/>
            </a:endParaRPr>
          </a:p>
          <a:p>
            <a:pPr algn="ctr" defTabSz="91440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dirty="0">
                <a:solidFill>
                  <a:srgbClr val="0000CC"/>
                </a:solidFill>
                <a:latin typeface="Comic Sans MS" pitchFamily="66"/>
                <a:ea typeface="MS Gothic" pitchFamily="2"/>
                <a:cs typeface="Tahoma" pitchFamily="2"/>
              </a:rPr>
              <a:t>Pour 2019, version 1 du 24/10/2018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ADF876A7-FEA0-404E-8EC4-84ED9F5956E9}"/>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DEB86772-49D8-4F0B-8F66-37F4FB78932C}"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15</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5A4869A1-773F-46C7-88C4-A5CF90A03F40}"/>
              </a:ext>
            </a:extLst>
          </p:cNvPr>
          <p:cNvSpPr txBox="1">
            <a:spLocks noGrp="1"/>
          </p:cNvSpPr>
          <p:nvPr>
            <p:ph type="title" idx="4294967295"/>
          </p:nvPr>
        </p:nvSpPr>
        <p:spPr>
          <a:xfrm>
            <a:off x="1524000" y="275572"/>
            <a:ext cx="9072000" cy="651353"/>
          </a:xfrm>
        </p:spPr>
        <p:txBody>
          <a:bodyPr/>
          <a:lstStyle/>
          <a:p>
            <a:pPr lvl="0"/>
            <a:r>
              <a:rPr lang="fr-FR" sz="1800" b="1" dirty="0">
                <a:solidFill>
                  <a:srgbClr val="000066"/>
                </a:solidFill>
                <a:latin typeface="Comic Sans MS" pitchFamily="66"/>
              </a:rPr>
              <a:t>ERASMUS+ :</a:t>
            </a:r>
            <a:r>
              <a:rPr lang="fr-FR" sz="2000" b="1" dirty="0">
                <a:solidFill>
                  <a:srgbClr val="000080"/>
                </a:solidFill>
                <a:latin typeface="Comic Sans MS" pitchFamily="66"/>
              </a:rPr>
              <a:t> E</a:t>
            </a:r>
            <a:r>
              <a:rPr lang="fr-FR" sz="1800" b="1" dirty="0">
                <a:solidFill>
                  <a:srgbClr val="000066"/>
                </a:solidFill>
                <a:latin typeface="Comic Sans MS" pitchFamily="66"/>
              </a:rPr>
              <a:t>LEMENTS IMPORTANTS DANS LE MONTAGE DU PROJET</a:t>
            </a:r>
          </a:p>
        </p:txBody>
      </p:sp>
      <p:sp>
        <p:nvSpPr>
          <p:cNvPr id="4" name="Espace réservé du texte 2">
            <a:extLst>
              <a:ext uri="{FF2B5EF4-FFF2-40B4-BE49-F238E27FC236}">
                <a16:creationId xmlns:a16="http://schemas.microsoft.com/office/drawing/2014/main" id="{35DF6607-12A4-406B-9181-280119DBF4A4}"/>
              </a:ext>
            </a:extLst>
          </p:cNvPr>
          <p:cNvSpPr txBox="1">
            <a:spLocks noGrp="1"/>
          </p:cNvSpPr>
          <p:nvPr>
            <p:ph type="body" idx="4294967295"/>
          </p:nvPr>
        </p:nvSpPr>
        <p:spPr>
          <a:xfrm>
            <a:off x="1667999" y="926926"/>
            <a:ext cx="9000000" cy="5566394"/>
          </a:xfrm>
        </p:spPr>
        <p:txBody>
          <a:bodyPr/>
          <a:lstStyle/>
          <a:p>
            <a:pPr lvl="0">
              <a:buClr>
                <a:srgbClr val="000000"/>
              </a:buClr>
              <a:buSzPct val="100000"/>
              <a:buFont typeface="Arial" pitchFamily="33"/>
              <a:buChar char="•"/>
            </a:pPr>
            <a:r>
              <a:rPr lang="fr-FR" sz="2000" dirty="0">
                <a:solidFill>
                  <a:srgbClr val="000080"/>
                </a:solidFill>
                <a:latin typeface="Comic Sans MS" pitchFamily="66"/>
              </a:rPr>
              <a:t>ELIGIBILITE :Organismes- Partenaires- Participants-Pays</a:t>
            </a:r>
          </a:p>
          <a:p>
            <a:pPr lvl="0">
              <a:buClr>
                <a:srgbClr val="000000"/>
              </a:buClr>
              <a:buSzPct val="100000"/>
              <a:buFont typeface="Arial" pitchFamily="33"/>
              <a:buChar char="•"/>
            </a:pPr>
            <a:r>
              <a:rPr lang="fr-FR" sz="2000" dirty="0">
                <a:solidFill>
                  <a:srgbClr val="000080"/>
                </a:solidFill>
                <a:latin typeface="Comic Sans MS" pitchFamily="66"/>
              </a:rPr>
              <a:t>ORGANISMES : Nature- Besoins identifiés   </a:t>
            </a:r>
          </a:p>
          <a:p>
            <a:pPr lvl="0">
              <a:buClr>
                <a:srgbClr val="000000"/>
              </a:buClr>
              <a:buSzPct val="100000"/>
              <a:buFont typeface="Arial" pitchFamily="33"/>
              <a:buChar char="•"/>
            </a:pPr>
            <a:r>
              <a:rPr lang="fr-FR" sz="2000" dirty="0">
                <a:solidFill>
                  <a:srgbClr val="000080"/>
                </a:solidFill>
                <a:latin typeface="Comic Sans MS" pitchFamily="66"/>
              </a:rPr>
              <a:t>PARTENARIAT : nombre et profils des organismes au niveau national et européen</a:t>
            </a:r>
          </a:p>
          <a:p>
            <a:pPr lvl="0">
              <a:buClr>
                <a:srgbClr val="000000"/>
              </a:buClr>
              <a:buSzPct val="100000"/>
              <a:buFont typeface="Arial" pitchFamily="33"/>
              <a:buChar char="•"/>
            </a:pPr>
            <a:r>
              <a:rPr lang="fr-FR" sz="2000" dirty="0">
                <a:solidFill>
                  <a:srgbClr val="000080"/>
                </a:solidFill>
                <a:latin typeface="Comic Sans MS" pitchFamily="66"/>
              </a:rPr>
              <a:t>PROJET : Type de projet/d'action- Dépôt- Durée- Objectifs- Mobilités- Activités- Réalisations- Evaluation- Dissémination</a:t>
            </a:r>
          </a:p>
          <a:p>
            <a:pPr lvl="0">
              <a:buClr>
                <a:srgbClr val="000000"/>
              </a:buClr>
              <a:buSzPct val="100000"/>
              <a:buFont typeface="Arial" pitchFamily="33"/>
              <a:buChar char="•"/>
            </a:pPr>
            <a:r>
              <a:rPr lang="fr-FR" sz="2000" dirty="0">
                <a:solidFill>
                  <a:srgbClr val="000080"/>
                </a:solidFill>
                <a:latin typeface="Comic Sans MS" pitchFamily="66"/>
              </a:rPr>
              <a:t>PARTICIPANTS : Public cible- Statut et âge-nombre</a:t>
            </a:r>
          </a:p>
          <a:p>
            <a:pPr lvl="0">
              <a:buClr>
                <a:srgbClr val="000000"/>
              </a:buClr>
              <a:buSzPct val="100000"/>
              <a:buFont typeface="Arial" pitchFamily="33"/>
              <a:buChar char="•"/>
            </a:pPr>
            <a:r>
              <a:rPr lang="fr-FR" sz="2000" dirty="0">
                <a:solidFill>
                  <a:srgbClr val="000080"/>
                </a:solidFill>
                <a:latin typeface="Comic Sans MS" pitchFamily="66"/>
              </a:rPr>
              <a:t>MOBILITES: Flux, durée, nombre, etc.</a:t>
            </a:r>
          </a:p>
          <a:p>
            <a:pPr lvl="0">
              <a:buClr>
                <a:srgbClr val="000000"/>
              </a:buClr>
              <a:buSzPct val="100000"/>
              <a:buFont typeface="Arial" pitchFamily="33"/>
              <a:buChar char="•"/>
            </a:pPr>
            <a:r>
              <a:rPr lang="fr-FR" sz="2000" dirty="0">
                <a:solidFill>
                  <a:srgbClr val="000080"/>
                </a:solidFill>
                <a:latin typeface="Comic Sans MS" pitchFamily="66"/>
              </a:rPr>
              <a:t>REGLES FINANCIERES : budget avec env. 7 postes    </a:t>
            </a:r>
          </a:p>
          <a:p>
            <a:pPr lvl="0">
              <a:buClr>
                <a:srgbClr val="000000"/>
              </a:buClr>
              <a:buSzPct val="100000"/>
              <a:buFont typeface="Arial" pitchFamily="33"/>
              <a:buChar char="•"/>
            </a:pPr>
            <a:r>
              <a:rPr lang="fr-FR" sz="2000" dirty="0">
                <a:solidFill>
                  <a:srgbClr val="000080"/>
                </a:solidFill>
                <a:latin typeface="Comic Sans MS" pitchFamily="66"/>
              </a:rPr>
              <a:t>PRIORITES ERASMUS+ : nationales/internationales</a:t>
            </a:r>
          </a:p>
          <a:p>
            <a:pPr lvl="0">
              <a:buClr>
                <a:srgbClr val="000000"/>
              </a:buClr>
              <a:buSzPct val="100000"/>
              <a:buFont typeface="Arial" pitchFamily="33"/>
              <a:buChar char="•"/>
            </a:pPr>
            <a:r>
              <a:rPr lang="fr-FR" sz="2200" dirty="0">
                <a:solidFill>
                  <a:srgbClr val="000080"/>
                </a:solidFill>
                <a:latin typeface="Comic Sans MS" pitchFamily="66"/>
              </a:rPr>
              <a:t>          </a:t>
            </a:r>
            <a:r>
              <a:rPr lang="fr-FR" sz="2800" dirty="0">
                <a:solidFill>
                  <a:srgbClr val="000080"/>
                </a:solidFill>
                <a:latin typeface="Comic Sans MS" pitchFamily="66"/>
              </a:rPr>
              <a:t>CHOIX JUSTIFIES cf. Guide Erasmus+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02440F3F-E792-48E2-92A5-418C108054DB}"/>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45864436-CDFB-4753-9F4F-ACE95FFCF994}"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16</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22E2DE6D-9429-46C0-AF3A-785A19760031}"/>
              </a:ext>
            </a:extLst>
          </p:cNvPr>
          <p:cNvSpPr txBox="1">
            <a:spLocks noGrp="1"/>
          </p:cNvSpPr>
          <p:nvPr>
            <p:ph type="title" idx="4294967295"/>
          </p:nvPr>
        </p:nvSpPr>
        <p:spPr>
          <a:xfrm>
            <a:off x="2209443" y="338203"/>
            <a:ext cx="6870600" cy="576197"/>
          </a:xfrm>
        </p:spPr>
        <p:txBody>
          <a:bodyPr/>
          <a:lstStyle/>
          <a:p>
            <a:pPr lvl="0"/>
            <a:r>
              <a:rPr lang="fr-FR" sz="2200" b="1" dirty="0">
                <a:solidFill>
                  <a:srgbClr val="000080"/>
                </a:solidFill>
                <a:latin typeface="Comic Sans MS" pitchFamily="66"/>
              </a:rPr>
              <a:t>RESSOURCES pour le programme ERASMUS+</a:t>
            </a:r>
          </a:p>
        </p:txBody>
      </p:sp>
      <p:sp>
        <p:nvSpPr>
          <p:cNvPr id="4" name="Espace réservé du texte 2">
            <a:extLst>
              <a:ext uri="{FF2B5EF4-FFF2-40B4-BE49-F238E27FC236}">
                <a16:creationId xmlns:a16="http://schemas.microsoft.com/office/drawing/2014/main" id="{E5439DA3-5803-4166-A549-678276B39B9C}"/>
              </a:ext>
            </a:extLst>
          </p:cNvPr>
          <p:cNvSpPr txBox="1">
            <a:spLocks noGrp="1"/>
          </p:cNvSpPr>
          <p:nvPr>
            <p:ph type="body" idx="4294967295"/>
          </p:nvPr>
        </p:nvSpPr>
        <p:spPr>
          <a:xfrm>
            <a:off x="2027999" y="751563"/>
            <a:ext cx="8568001" cy="6304442"/>
          </a:xfrm>
        </p:spPr>
        <p:txBody>
          <a:bodyPr>
            <a:normAutofit/>
          </a:bodyPr>
          <a:lstStyle/>
          <a:p>
            <a:pPr lvl="0">
              <a:buClr>
                <a:srgbClr val="000000"/>
              </a:buClr>
              <a:buSzPct val="100000"/>
              <a:buFont typeface="Arial" pitchFamily="33"/>
              <a:buChar char="•"/>
            </a:pPr>
            <a:r>
              <a:rPr lang="fr-FR" sz="2000" dirty="0">
                <a:solidFill>
                  <a:srgbClr val="000080"/>
                </a:solidFill>
                <a:latin typeface="Comic Sans MS" pitchFamily="66"/>
              </a:rPr>
              <a:t>Commission européenne : Actions centralisées. Appel à projets.</a:t>
            </a:r>
          </a:p>
          <a:p>
            <a:pPr lvl="0">
              <a:buClr>
                <a:srgbClr val="000000"/>
              </a:buClr>
              <a:buSzPct val="100000"/>
              <a:buFont typeface="Arial" pitchFamily="33"/>
              <a:buChar char="•"/>
            </a:pPr>
            <a:r>
              <a:rPr lang="fr-FR" sz="2000" dirty="0">
                <a:solidFill>
                  <a:srgbClr val="000080"/>
                </a:solidFill>
                <a:latin typeface="Comic Sans MS" pitchFamily="66"/>
              </a:rPr>
              <a:t>Agences nationales Erasmus+: Actions décentralisées. Sites.</a:t>
            </a:r>
          </a:p>
          <a:p>
            <a:pPr lvl="0">
              <a:buClr>
                <a:srgbClr val="000000"/>
              </a:buClr>
              <a:buSzPct val="100000"/>
              <a:buFontTx/>
              <a:buChar char="-"/>
            </a:pPr>
            <a:r>
              <a:rPr lang="fr-FR" sz="2000" dirty="0" err="1">
                <a:solidFill>
                  <a:srgbClr val="000080"/>
                </a:solidFill>
                <a:latin typeface="Comic Sans MS" pitchFamily="66"/>
              </a:rPr>
              <a:t>Schooleducationgateway</a:t>
            </a:r>
            <a:r>
              <a:rPr lang="fr-FR" sz="2000" dirty="0">
                <a:solidFill>
                  <a:srgbClr val="000080"/>
                </a:solidFill>
                <a:latin typeface="Comic Sans MS" pitchFamily="66"/>
              </a:rPr>
              <a:t> : </a:t>
            </a:r>
            <a:r>
              <a:rPr lang="fr-FR" sz="2000" dirty="0">
                <a:solidFill>
                  <a:srgbClr val="000080"/>
                </a:solidFill>
                <a:latin typeface="Comic Sans MS" pitchFamily="66"/>
                <a:hlinkClick r:id="rId3"/>
              </a:rPr>
              <a:t>https://www.schooleducationgateway.eu/fr/pub/index.htm</a:t>
            </a:r>
            <a:endParaRPr lang="fr-FR" sz="2000" dirty="0">
              <a:solidFill>
                <a:srgbClr val="000080"/>
              </a:solidFill>
              <a:latin typeface="Comic Sans MS" pitchFamily="66"/>
            </a:endParaRPr>
          </a:p>
          <a:p>
            <a:pPr marL="0" lvl="1" indent="0">
              <a:spcBef>
                <a:spcPts val="800"/>
              </a:spcBef>
              <a:buClr>
                <a:srgbClr val="000000"/>
              </a:buClr>
              <a:buFont typeface="Arial" pitchFamily="33"/>
              <a:buChar char="–"/>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000" dirty="0">
                <a:solidFill>
                  <a:srgbClr val="000080"/>
                </a:solidFill>
                <a:latin typeface="Comic Sans MS" pitchFamily="66"/>
                <a:ea typeface="MS Gothic" pitchFamily="2"/>
                <a:cs typeface="Tahoma" pitchFamily="2"/>
              </a:rPr>
              <a:t> Gestion : </a:t>
            </a:r>
            <a:r>
              <a:rPr lang="fr-FR" sz="2000" b="1" dirty="0">
                <a:solidFill>
                  <a:srgbClr val="000080"/>
                </a:solidFill>
                <a:latin typeface="Comic Sans MS" pitchFamily="66"/>
                <a:ea typeface="MS Gothic" pitchFamily="2"/>
                <a:cs typeface="Tahoma" pitchFamily="2"/>
              </a:rPr>
              <a:t>Pénélope+</a:t>
            </a:r>
          </a:p>
          <a:p>
            <a:pPr marL="0" lvl="1" indent="0">
              <a:spcBef>
                <a:spcPts val="800"/>
              </a:spcBef>
              <a:buClr>
                <a:srgbClr val="000000"/>
              </a:buClr>
              <a:buFont typeface="Arial" pitchFamily="33"/>
              <a:buChar char="–"/>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000" dirty="0">
                <a:solidFill>
                  <a:srgbClr val="000080"/>
                </a:solidFill>
                <a:latin typeface="Comic Sans MS" pitchFamily="66"/>
                <a:ea typeface="MS Gothic" pitchFamily="2"/>
                <a:cs typeface="Tahoma" pitchFamily="2"/>
              </a:rPr>
              <a:t> Activités pédagogiques. Pour les systèmes éducatifs :</a:t>
            </a:r>
            <a:r>
              <a:rPr lang="fr-FR" sz="2000" b="1" dirty="0">
                <a:solidFill>
                  <a:srgbClr val="000080"/>
                </a:solidFill>
                <a:latin typeface="Comic Sans MS" pitchFamily="66"/>
                <a:ea typeface="MS Gothic" pitchFamily="2"/>
                <a:cs typeface="Tahoma" pitchFamily="2"/>
              </a:rPr>
              <a:t> </a:t>
            </a:r>
            <a:r>
              <a:rPr lang="fr-FR" sz="2000" b="1" dirty="0" err="1">
                <a:solidFill>
                  <a:srgbClr val="000080"/>
                </a:solidFill>
                <a:latin typeface="Comic Sans MS" pitchFamily="66"/>
                <a:ea typeface="MS Gothic" pitchFamily="2"/>
                <a:cs typeface="Tahoma" pitchFamily="2"/>
              </a:rPr>
              <a:t>eTwinning</a:t>
            </a:r>
            <a:r>
              <a:rPr lang="fr-FR" sz="2000" b="1" dirty="0">
                <a:solidFill>
                  <a:srgbClr val="000080"/>
                </a:solidFill>
                <a:latin typeface="Comic Sans MS" pitchFamily="66"/>
                <a:ea typeface="MS Gothic" pitchFamily="2"/>
                <a:cs typeface="Tahoma" pitchFamily="2"/>
              </a:rPr>
              <a:t>/</a:t>
            </a:r>
            <a:r>
              <a:rPr lang="fr-FR" sz="2000" dirty="0">
                <a:solidFill>
                  <a:srgbClr val="000080"/>
                </a:solidFill>
                <a:latin typeface="Comic Sans MS" pitchFamily="66"/>
                <a:ea typeface="MS Gothic" pitchFamily="2"/>
                <a:cs typeface="Tahoma" pitchFamily="2"/>
              </a:rPr>
              <a:t> </a:t>
            </a:r>
          </a:p>
          <a:p>
            <a:pPr marL="0" lvl="1" indent="0">
              <a:spcBef>
                <a:spcPts val="800"/>
              </a:spcBef>
              <a:buClr>
                <a:srgbClr val="000000"/>
              </a:buClr>
              <a:buFont typeface="Arial" pitchFamily="33"/>
              <a:buChar char="–"/>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000" dirty="0">
                <a:solidFill>
                  <a:srgbClr val="000080"/>
                </a:solidFill>
                <a:latin typeface="Comic Sans MS" pitchFamily="66"/>
                <a:ea typeface="MS Gothic" pitchFamily="2"/>
                <a:cs typeface="Tahoma" pitchFamily="2"/>
              </a:rPr>
              <a:t> Pour les adultes/les professionnels : </a:t>
            </a:r>
            <a:r>
              <a:rPr lang="fr-FR" sz="2000" b="1" dirty="0">
                <a:solidFill>
                  <a:srgbClr val="000080"/>
                </a:solidFill>
                <a:latin typeface="Comic Sans MS" pitchFamily="66"/>
                <a:ea typeface="MS Gothic" pitchFamily="2"/>
                <a:cs typeface="Tahoma" pitchFamily="2"/>
              </a:rPr>
              <a:t>EPALE</a:t>
            </a:r>
          </a:p>
          <a:p>
            <a:pPr lvl="0"/>
            <a:r>
              <a:rPr lang="fr-FR" sz="2000" dirty="0">
                <a:solidFill>
                  <a:srgbClr val="000080"/>
                </a:solidFill>
                <a:latin typeface="Comic Sans MS" pitchFamily="66"/>
              </a:rPr>
              <a:t>      - </a:t>
            </a:r>
            <a:r>
              <a:rPr lang="fr-FR" sz="2000" b="1" dirty="0">
                <a:solidFill>
                  <a:srgbClr val="000080"/>
                </a:solidFill>
                <a:latin typeface="Comic Sans MS" pitchFamily="66"/>
              </a:rPr>
              <a:t>SALTO </a:t>
            </a:r>
            <a:r>
              <a:rPr lang="fr-FR" sz="2000" b="1" dirty="0" err="1">
                <a:solidFill>
                  <a:srgbClr val="000080"/>
                </a:solidFill>
                <a:latin typeface="Comic Sans MS" pitchFamily="66"/>
              </a:rPr>
              <a:t>youth</a:t>
            </a:r>
            <a:r>
              <a:rPr lang="fr-FR" sz="2000" b="1" dirty="0">
                <a:solidFill>
                  <a:srgbClr val="000080"/>
                </a:solidFill>
                <a:latin typeface="Comic Sans MS" pitchFamily="66"/>
              </a:rPr>
              <a:t>  ressources centres</a:t>
            </a:r>
            <a:r>
              <a:rPr lang="fr-FR" sz="2000" dirty="0">
                <a:solidFill>
                  <a:srgbClr val="000080"/>
                </a:solidFill>
                <a:latin typeface="Comic Sans MS" pitchFamily="66"/>
              </a:rPr>
              <a:t> (calendrier formations européennes + ressources)</a:t>
            </a:r>
          </a:p>
          <a:p>
            <a:pPr lvl="0"/>
            <a:r>
              <a:rPr lang="fr-FR" sz="2000" dirty="0">
                <a:solidFill>
                  <a:srgbClr val="000080"/>
                </a:solidFill>
                <a:latin typeface="Comic Sans MS" pitchFamily="66"/>
              </a:rPr>
              <a:t>      </a:t>
            </a:r>
            <a:r>
              <a:rPr lang="fr-FR" sz="2000" b="1" dirty="0">
                <a:solidFill>
                  <a:srgbClr val="000080"/>
                </a:solidFill>
                <a:latin typeface="Comic Sans MS" pitchFamily="66"/>
              </a:rPr>
              <a:t>- Erasmus+ Project </a:t>
            </a:r>
            <a:r>
              <a:rPr lang="fr-FR" sz="2000" b="1" dirty="0" err="1">
                <a:solidFill>
                  <a:srgbClr val="000080"/>
                </a:solidFill>
                <a:latin typeface="Comic Sans MS" pitchFamily="66"/>
              </a:rPr>
              <a:t>Results</a:t>
            </a:r>
            <a:r>
              <a:rPr lang="fr-FR" sz="2000" b="1" dirty="0">
                <a:solidFill>
                  <a:srgbClr val="000080"/>
                </a:solidFill>
                <a:latin typeface="Comic Sans MS" pitchFamily="66"/>
              </a:rPr>
              <a:t> Platform</a:t>
            </a:r>
          </a:p>
          <a:p>
            <a:pPr lvl="0">
              <a:buClr>
                <a:srgbClr val="000000"/>
              </a:buClr>
              <a:buSzPct val="100000"/>
              <a:buFont typeface="Arial" pitchFamily="33"/>
              <a:buChar char="•"/>
            </a:pPr>
            <a:r>
              <a:rPr lang="fr-FR" sz="2000" dirty="0">
                <a:solidFill>
                  <a:srgbClr val="000080"/>
                </a:solidFill>
                <a:latin typeface="Comic Sans MS" pitchFamily="66"/>
              </a:rPr>
              <a:t>Conseils : </a:t>
            </a:r>
            <a:r>
              <a:rPr lang="fr-FR" sz="2000" b="1" dirty="0">
                <a:solidFill>
                  <a:srgbClr val="000080"/>
                </a:solidFill>
                <a:latin typeface="Comic Sans MS" pitchFamily="66"/>
              </a:rPr>
              <a:t>Développeurs Erasmus+:</a:t>
            </a:r>
            <a:r>
              <a:rPr lang="fr-FR" sz="2000" dirty="0">
                <a:solidFill>
                  <a:srgbClr val="000080"/>
                </a:solidFill>
                <a:latin typeface="Comic Sans MS" pitchFamily="66"/>
              </a:rPr>
              <a:t> carte de la France avec coordonnées et profil</a:t>
            </a:r>
          </a:p>
          <a:p>
            <a:pPr lvl="0">
              <a:buClr>
                <a:srgbClr val="000000"/>
              </a:buClr>
              <a:buSzPct val="100000"/>
              <a:buFont typeface="Arial" pitchFamily="33"/>
              <a:buChar char="•"/>
            </a:pPr>
            <a:r>
              <a:rPr lang="fr-FR" sz="2000" dirty="0">
                <a:solidFill>
                  <a:srgbClr val="000080"/>
                </a:solidFill>
                <a:latin typeface="Comic Sans MS" pitchFamily="66"/>
              </a:rPr>
              <a:t>Documents :</a:t>
            </a:r>
            <a:r>
              <a:rPr lang="fr-FR" sz="2000" b="1" dirty="0">
                <a:solidFill>
                  <a:srgbClr val="000080"/>
                </a:solidFill>
                <a:latin typeface="Comic Sans MS" pitchFamily="66"/>
              </a:rPr>
              <a:t> Erasmus+ </a:t>
            </a:r>
            <a:r>
              <a:rPr lang="fr-FR" sz="2000" b="1" i="1" dirty="0">
                <a:solidFill>
                  <a:srgbClr val="000080"/>
                </a:solidFill>
                <a:latin typeface="Comic Sans MS" pitchFamily="66"/>
              </a:rPr>
              <a:t>Guide du programme</a:t>
            </a:r>
            <a:r>
              <a:rPr lang="fr-FR" sz="2000" b="1" dirty="0">
                <a:solidFill>
                  <a:srgbClr val="000080"/>
                </a:solidFill>
                <a:latin typeface="Comic Sans MS" pitchFamily="66"/>
              </a:rPr>
              <a:t>.</a:t>
            </a:r>
            <a:r>
              <a:rPr lang="fr-FR" sz="2000" dirty="0">
                <a:solidFill>
                  <a:srgbClr val="000080"/>
                </a:solidFill>
                <a:latin typeface="Comic Sans MS" pitchFamily="66"/>
              </a:rPr>
              <a:t> Dossiers de candidatures. Fiches d'aides par secteur/actions, etc.</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C9A44F-2ED2-4B87-BA4E-FABB4FAA34D8}"/>
              </a:ext>
            </a:extLst>
          </p:cNvPr>
          <p:cNvSpPr>
            <a:spLocks noGrp="1"/>
          </p:cNvSpPr>
          <p:nvPr>
            <p:ph type="title"/>
          </p:nvPr>
        </p:nvSpPr>
        <p:spPr/>
        <p:txBody>
          <a:bodyPr/>
          <a:lstStyle/>
          <a:p>
            <a:r>
              <a:rPr lang="fr-FR" dirty="0"/>
              <a:t>2- L’Europe pour les Citoyens</a:t>
            </a:r>
          </a:p>
        </p:txBody>
      </p:sp>
      <p:sp>
        <p:nvSpPr>
          <p:cNvPr id="3" name="Espace réservé du contenu 2">
            <a:extLst>
              <a:ext uri="{FF2B5EF4-FFF2-40B4-BE49-F238E27FC236}">
                <a16:creationId xmlns:a16="http://schemas.microsoft.com/office/drawing/2014/main" id="{AA96DBA0-7DCC-4E0F-9381-E67F8A824AE2}"/>
              </a:ext>
            </a:extLst>
          </p:cNvPr>
          <p:cNvSpPr>
            <a:spLocks noGrp="1"/>
          </p:cNvSpPr>
          <p:nvPr>
            <p:ph idx="1"/>
          </p:nvPr>
        </p:nvSpPr>
        <p:spPr>
          <a:xfrm>
            <a:off x="2589212" y="1553227"/>
            <a:ext cx="8915400" cy="4357995"/>
          </a:xfrm>
        </p:spPr>
        <p:txBody>
          <a:bodyPr/>
          <a:lstStyle/>
          <a:p>
            <a:r>
              <a:rPr lang="fr-FR" dirty="0"/>
              <a:t>Ouvert aux associations et aux collectivités territoriales: </a:t>
            </a:r>
          </a:p>
          <a:p>
            <a:r>
              <a:rPr lang="fr-FR" b="1" dirty="0"/>
              <a:t>Structures:</a:t>
            </a:r>
            <a:r>
              <a:rPr lang="fr-FR" dirty="0"/>
              <a:t> les leaders et partenaires d’un projet « L’Europe pour les citoyens » doivent être des organisations à but non-lucratif (association, comité de jumelage, ONG, établissement scolaire publique, musée, bibliothèque, institut de recherche, institut culturel etc.)  et/ou des autorités publiques locales ou régionales.</a:t>
            </a:r>
          </a:p>
          <a:p>
            <a:r>
              <a:rPr lang="fr-FR" dirty="0"/>
              <a:t>Deux catégories d’actions:</a:t>
            </a:r>
          </a:p>
          <a:p>
            <a:pPr lvl="1"/>
            <a:r>
              <a:rPr lang="fr-FR" dirty="0"/>
              <a:t>Volet 1: Mémoire européenne</a:t>
            </a:r>
          </a:p>
          <a:p>
            <a:pPr lvl="1"/>
            <a:r>
              <a:rPr lang="fr-FR" dirty="0"/>
              <a:t>Volet 2 : Engagement démocratique et participation civique</a:t>
            </a:r>
          </a:p>
          <a:p>
            <a:r>
              <a:rPr lang="fr-FR" dirty="0"/>
              <a:t>Site: </a:t>
            </a:r>
            <a:r>
              <a:rPr lang="fr-FR" dirty="0">
                <a:hlinkClick r:id="rId2"/>
              </a:rPr>
              <a:t>http://europepourlescitoyens.org/</a:t>
            </a:r>
            <a:r>
              <a:rPr lang="fr-FR" dirty="0"/>
              <a:t> </a:t>
            </a:r>
          </a:p>
          <a:p>
            <a:endParaRPr lang="fr-FR" dirty="0"/>
          </a:p>
        </p:txBody>
      </p:sp>
    </p:spTree>
    <p:extLst>
      <p:ext uri="{BB962C8B-B14F-4D97-AF65-F5344CB8AC3E}">
        <p14:creationId xmlns:p14="http://schemas.microsoft.com/office/powerpoint/2010/main" val="3721835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F16FDD44-76FA-4389-A371-781B6A458439}"/>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7ACE61FA-B43D-468E-9DEF-6BF23D213BB0}"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18</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68D439A0-060A-4301-BF0B-E8B5E64E29A9}"/>
              </a:ext>
            </a:extLst>
          </p:cNvPr>
          <p:cNvSpPr txBox="1">
            <a:spLocks noGrp="1"/>
          </p:cNvSpPr>
          <p:nvPr>
            <p:ph type="title" idx="4294967295"/>
          </p:nvPr>
        </p:nvSpPr>
        <p:spPr>
          <a:xfrm>
            <a:off x="2592924" y="882004"/>
            <a:ext cx="8911687" cy="1022996"/>
          </a:xfrm>
        </p:spPr>
        <p:txBody>
          <a:bodyPr/>
          <a:lstStyle/>
          <a:p>
            <a:r>
              <a:rPr lang="fr-FR" dirty="0"/>
              <a:t>II- Le corps européen de solidarité</a:t>
            </a:r>
          </a:p>
        </p:txBody>
      </p:sp>
      <p:pic>
        <p:nvPicPr>
          <p:cNvPr id="4" name="Image 3">
            <a:extLst>
              <a:ext uri="{FF2B5EF4-FFF2-40B4-BE49-F238E27FC236}">
                <a16:creationId xmlns:a16="http://schemas.microsoft.com/office/drawing/2014/main" id="{6AEDB9B4-5CA7-4A61-BCD7-B5236407F7D8}"/>
              </a:ext>
            </a:extLst>
          </p:cNvPr>
          <p:cNvPicPr>
            <a:picLocks noChangeAspect="1"/>
          </p:cNvPicPr>
          <p:nvPr/>
        </p:nvPicPr>
        <p:blipFill>
          <a:blip r:embed="rId3">
            <a:lum/>
            <a:alphaModFix/>
          </a:blip>
          <a:srcRect/>
          <a:stretch>
            <a:fillRect/>
          </a:stretch>
        </p:blipFill>
        <p:spPr>
          <a:xfrm>
            <a:off x="2315998" y="71999"/>
            <a:ext cx="1655996" cy="791998"/>
          </a:xfrm>
          <a:prstGeom prst="rect">
            <a:avLst/>
          </a:prstGeom>
          <a:noFill/>
          <a:ln cap="flat">
            <a:noFill/>
          </a:ln>
        </p:spPr>
      </p:pic>
      <p:sp>
        <p:nvSpPr>
          <p:cNvPr id="6" name="ZoneTexte 4">
            <a:extLst>
              <a:ext uri="{FF2B5EF4-FFF2-40B4-BE49-F238E27FC236}">
                <a16:creationId xmlns:a16="http://schemas.microsoft.com/office/drawing/2014/main" id="{EEEB3508-2359-4B83-A703-2653E677F649}"/>
              </a:ext>
            </a:extLst>
          </p:cNvPr>
          <p:cNvSpPr txBox="1"/>
          <p:nvPr/>
        </p:nvSpPr>
        <p:spPr>
          <a:xfrm>
            <a:off x="1524000" y="1923008"/>
            <a:ext cx="8380796" cy="3563392"/>
          </a:xfrm>
          <a:prstGeom prst="rect">
            <a:avLst/>
          </a:prstGeom>
          <a:noFill/>
          <a:ln cap="flat">
            <a:noFill/>
          </a:ln>
        </p:spPr>
        <p:txBody>
          <a:bodyPr vert="horz" wrap="square" lIns="90004" tIns="44997" rIns="90004" bIns="44997" anchor="t" anchorCtr="0" compatLnSpc="0">
            <a:noAutofit/>
          </a:bodyPr>
          <a:lstStyle/>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400" dirty="0">
                <a:solidFill>
                  <a:srgbClr val="006633"/>
                </a:solidFill>
                <a:latin typeface="Comic Sans MS" pitchFamily="66"/>
                <a:ea typeface="MS Gothic" pitchFamily="2"/>
                <a:cs typeface="Tahoma" pitchFamily="2"/>
              </a:rPr>
              <a:t>Lancé le 17 décembre 2018 par la Commission européenne, le corps européen de solidarité propose 3 types d’actions pour les jeunes de 18 à 30 ans.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endParaRPr lang="fr-FR" dirty="0">
              <a:solidFill>
                <a:srgbClr val="006633"/>
              </a:solidFill>
              <a:latin typeface="Comic Sans MS" pitchFamily="66"/>
              <a:ea typeface="MS Gothic" pitchFamily="2"/>
              <a:cs typeface="Tahoma" pitchFamily="2"/>
            </a:endParaRPr>
          </a:p>
          <a:p>
            <a:pPr marL="342900" indent="-342900" defTabSz="914400">
              <a:lnSpc>
                <a:spcPct val="80000"/>
              </a:lnSpc>
              <a:spcBef>
                <a:spcPts val="485"/>
              </a:spcBef>
              <a:buFont typeface="+mj-lt"/>
              <a:buAutoNum type="arabicPeriod"/>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3200" dirty="0">
                <a:solidFill>
                  <a:srgbClr val="006633"/>
                </a:solidFill>
                <a:latin typeface="Comic Sans MS" pitchFamily="66"/>
                <a:ea typeface="MS Gothic" pitchFamily="2"/>
                <a:cs typeface="Tahoma" pitchFamily="2"/>
              </a:rPr>
              <a:t>VOLONTARIAT</a:t>
            </a:r>
          </a:p>
          <a:p>
            <a:pPr marL="342900" indent="-342900" defTabSz="914400">
              <a:lnSpc>
                <a:spcPct val="80000"/>
              </a:lnSpc>
              <a:spcBef>
                <a:spcPts val="485"/>
              </a:spcBef>
              <a:buFont typeface="+mj-lt"/>
              <a:buAutoNum type="arabicPeriod"/>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3200" dirty="0">
                <a:solidFill>
                  <a:srgbClr val="006633"/>
                </a:solidFill>
                <a:latin typeface="Comic Sans MS" pitchFamily="66"/>
                <a:ea typeface="MS Gothic" pitchFamily="2"/>
                <a:cs typeface="Tahoma" pitchFamily="2"/>
              </a:rPr>
              <a:t>STAGES ET EMPLOIS</a:t>
            </a:r>
          </a:p>
          <a:p>
            <a:pPr marL="342900" indent="-342900" defTabSz="914400">
              <a:lnSpc>
                <a:spcPct val="80000"/>
              </a:lnSpc>
              <a:spcBef>
                <a:spcPts val="485"/>
              </a:spcBef>
              <a:buFont typeface="+mj-lt"/>
              <a:buAutoNum type="arabicPeriod"/>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3200" dirty="0">
                <a:solidFill>
                  <a:srgbClr val="006633"/>
                </a:solidFill>
                <a:latin typeface="Comic Sans MS" pitchFamily="66"/>
                <a:ea typeface="MS Gothic" pitchFamily="2"/>
                <a:cs typeface="Tahoma" pitchFamily="2"/>
              </a:rPr>
              <a:t>PROJETS DE SOLIDARITÉ</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F16FDD44-76FA-4389-A371-781B6A458439}"/>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7ACE61FA-B43D-468E-9DEF-6BF23D213BB0}"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19</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68D439A0-060A-4301-BF0B-E8B5E64E29A9}"/>
              </a:ext>
            </a:extLst>
          </p:cNvPr>
          <p:cNvSpPr txBox="1">
            <a:spLocks noGrp="1"/>
          </p:cNvSpPr>
          <p:nvPr>
            <p:ph type="title" idx="4294967295"/>
          </p:nvPr>
        </p:nvSpPr>
        <p:spPr>
          <a:xfrm>
            <a:off x="2592924" y="882004"/>
            <a:ext cx="8911687" cy="1022996"/>
          </a:xfrm>
        </p:spPr>
        <p:txBody>
          <a:bodyPr/>
          <a:lstStyle/>
          <a:p>
            <a:r>
              <a:rPr lang="fr-FR" dirty="0"/>
              <a:t>1- VOLONTARIAT</a:t>
            </a:r>
          </a:p>
        </p:txBody>
      </p:sp>
      <p:pic>
        <p:nvPicPr>
          <p:cNvPr id="4" name="Image 3">
            <a:extLst>
              <a:ext uri="{FF2B5EF4-FFF2-40B4-BE49-F238E27FC236}">
                <a16:creationId xmlns:a16="http://schemas.microsoft.com/office/drawing/2014/main" id="{6AEDB9B4-5CA7-4A61-BCD7-B5236407F7D8}"/>
              </a:ext>
            </a:extLst>
          </p:cNvPr>
          <p:cNvPicPr>
            <a:picLocks noChangeAspect="1"/>
          </p:cNvPicPr>
          <p:nvPr/>
        </p:nvPicPr>
        <p:blipFill>
          <a:blip r:embed="rId3">
            <a:lum/>
            <a:alphaModFix/>
          </a:blip>
          <a:srcRect/>
          <a:stretch>
            <a:fillRect/>
          </a:stretch>
        </p:blipFill>
        <p:spPr>
          <a:xfrm>
            <a:off x="2315998" y="71999"/>
            <a:ext cx="1655996" cy="791998"/>
          </a:xfrm>
          <a:prstGeom prst="rect">
            <a:avLst/>
          </a:prstGeom>
          <a:noFill/>
          <a:ln cap="flat">
            <a:noFill/>
          </a:ln>
        </p:spPr>
      </p:pic>
      <p:sp>
        <p:nvSpPr>
          <p:cNvPr id="6" name="ZoneTexte 4">
            <a:extLst>
              <a:ext uri="{FF2B5EF4-FFF2-40B4-BE49-F238E27FC236}">
                <a16:creationId xmlns:a16="http://schemas.microsoft.com/office/drawing/2014/main" id="{EEEB3508-2359-4B83-A703-2653E677F649}"/>
              </a:ext>
            </a:extLst>
          </p:cNvPr>
          <p:cNvSpPr txBox="1"/>
          <p:nvPr/>
        </p:nvSpPr>
        <p:spPr>
          <a:xfrm>
            <a:off x="1524000" y="1923007"/>
            <a:ext cx="8380796" cy="4325507"/>
          </a:xfrm>
          <a:prstGeom prst="rect">
            <a:avLst/>
          </a:prstGeom>
          <a:noFill/>
          <a:ln cap="flat">
            <a:noFill/>
          </a:ln>
        </p:spPr>
        <p:txBody>
          <a:bodyPr vert="horz" wrap="square" lIns="90004" tIns="44997" rIns="90004" bIns="44997" anchor="t" anchorCtr="0" compatLnSpc="0">
            <a:noAutofit/>
          </a:bodyPr>
          <a:lstStyle/>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endParaRPr lang="fr-FR" b="1" dirty="0">
              <a:solidFill>
                <a:srgbClr val="006633"/>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400" b="1" dirty="0">
                <a:solidFill>
                  <a:srgbClr val="006633"/>
                </a:solidFill>
                <a:latin typeface="Comic Sans MS" pitchFamily="66"/>
                <a:ea typeface="MS Gothic" pitchFamily="2"/>
                <a:cs typeface="Tahoma" pitchFamily="2"/>
              </a:rPr>
              <a:t>Le volontariat permet aux jeunes de participer aux missions quotidiennes d’organisations pour 2 à 12 mois dans une autre pays; dans certains cas, à partir de 2 semaines.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400" b="1" dirty="0">
                <a:solidFill>
                  <a:srgbClr val="006633"/>
                </a:solidFill>
                <a:latin typeface="Comic Sans MS" pitchFamily="66"/>
                <a:ea typeface="MS Gothic" pitchFamily="2"/>
                <a:cs typeface="Tahoma" pitchFamily="2"/>
              </a:rPr>
              <a:t>Les groupes de volontaires sont des groupes de 10 à 40 jeunes d’au moins 2 pays, effectuant des missions de volontariat, entre 2 semaines et 2mois.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400" b="1" dirty="0">
                <a:solidFill>
                  <a:srgbClr val="006633"/>
                </a:solidFill>
                <a:latin typeface="Comic Sans MS" pitchFamily="66"/>
                <a:ea typeface="MS Gothic" pitchFamily="2"/>
                <a:cs typeface="Tahoma" pitchFamily="2"/>
              </a:rPr>
              <a:t>L’aide financière UE couvre les frais de voyage (en grande partie), le logement, la nourriture, de l’argent de poche et les frais organisationnels du projet.</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endParaRPr lang="fr-FR" b="1" dirty="0">
              <a:solidFill>
                <a:srgbClr val="006633"/>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endParaRPr lang="fr-FR" dirty="0">
              <a:solidFill>
                <a:srgbClr val="006633"/>
              </a:solidFill>
              <a:latin typeface="Comic Sans MS" pitchFamily="66"/>
              <a:ea typeface="MS Gothic" pitchFamily="2"/>
              <a:cs typeface="Tahoma" pitchFamily="2"/>
            </a:endParaRPr>
          </a:p>
        </p:txBody>
      </p:sp>
    </p:spTree>
    <p:extLst>
      <p:ext uri="{BB962C8B-B14F-4D97-AF65-F5344CB8AC3E}">
        <p14:creationId xmlns:p14="http://schemas.microsoft.com/office/powerpoint/2010/main" val="1978516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41E2C7-B071-43AC-8DFA-5C06761AF98B}"/>
              </a:ext>
            </a:extLst>
          </p:cNvPr>
          <p:cNvSpPr>
            <a:spLocks noGrp="1"/>
          </p:cNvSpPr>
          <p:nvPr>
            <p:ph type="title"/>
          </p:nvPr>
        </p:nvSpPr>
        <p:spPr/>
        <p:txBody>
          <a:bodyPr/>
          <a:lstStyle/>
          <a:p>
            <a:r>
              <a:rPr lang="fr-FR" dirty="0"/>
              <a:t>Quels enjeux, quelles compétences pour un avenir durable et civilisé?</a:t>
            </a:r>
          </a:p>
        </p:txBody>
      </p:sp>
      <p:sp>
        <p:nvSpPr>
          <p:cNvPr id="3" name="Espace réservé du contenu 2">
            <a:extLst>
              <a:ext uri="{FF2B5EF4-FFF2-40B4-BE49-F238E27FC236}">
                <a16:creationId xmlns:a16="http://schemas.microsoft.com/office/drawing/2014/main" id="{BDD9A0B2-FB9E-47EF-86CD-540DBDB94CC0}"/>
              </a:ext>
            </a:extLst>
          </p:cNvPr>
          <p:cNvSpPr>
            <a:spLocks noGrp="1"/>
          </p:cNvSpPr>
          <p:nvPr>
            <p:ph idx="1"/>
          </p:nvPr>
        </p:nvSpPr>
        <p:spPr/>
        <p:txBody>
          <a:bodyPr>
            <a:normAutofit/>
          </a:bodyPr>
          <a:lstStyle/>
          <a:p>
            <a:r>
              <a:rPr lang="fr-FR" dirty="0"/>
              <a:t>L’éducation, garante de la démocratie</a:t>
            </a:r>
          </a:p>
          <a:p>
            <a:pPr lvl="1"/>
            <a:r>
              <a:rPr lang="fr-FR" dirty="0"/>
              <a:t>Compétences du citoyen éclairé, autonome et capable de discernement</a:t>
            </a:r>
          </a:p>
          <a:p>
            <a:pPr lvl="1"/>
            <a:r>
              <a:rPr lang="fr-FR" dirty="0"/>
              <a:t>Responsabilité et engagement du citoyen</a:t>
            </a:r>
          </a:p>
          <a:p>
            <a:pPr lvl="1"/>
            <a:r>
              <a:rPr lang="fr-FR" dirty="0"/>
              <a:t>Compétences délibératives (les mots ou les coups?)</a:t>
            </a:r>
          </a:p>
          <a:p>
            <a:pPr lvl="1"/>
            <a:r>
              <a:rPr lang="fr-FR" dirty="0"/>
              <a:t>Education aux valeurs de la Charte de Droits fondamentaux de l’U.E.</a:t>
            </a:r>
          </a:p>
          <a:p>
            <a:pPr lvl="1"/>
            <a:r>
              <a:rPr lang="fr-FR" dirty="0"/>
              <a:t>Education aux médias (décodage / fake news)</a:t>
            </a:r>
          </a:p>
          <a:p>
            <a:pPr marL="0" indent="0">
              <a:buNone/>
            </a:pPr>
            <a:endParaRPr lang="fr-FR" dirty="0"/>
          </a:p>
        </p:txBody>
      </p:sp>
    </p:spTree>
    <p:extLst>
      <p:ext uri="{BB962C8B-B14F-4D97-AF65-F5344CB8AC3E}">
        <p14:creationId xmlns:p14="http://schemas.microsoft.com/office/powerpoint/2010/main" val="3686404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F16FDD44-76FA-4389-A371-781B6A458439}"/>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7ACE61FA-B43D-468E-9DEF-6BF23D213BB0}"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20</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68D439A0-060A-4301-BF0B-E8B5E64E29A9}"/>
              </a:ext>
            </a:extLst>
          </p:cNvPr>
          <p:cNvSpPr txBox="1">
            <a:spLocks noGrp="1"/>
          </p:cNvSpPr>
          <p:nvPr>
            <p:ph type="title" idx="4294967295"/>
          </p:nvPr>
        </p:nvSpPr>
        <p:spPr>
          <a:xfrm>
            <a:off x="2592924" y="882004"/>
            <a:ext cx="8911687" cy="1022996"/>
          </a:xfrm>
        </p:spPr>
        <p:txBody>
          <a:bodyPr/>
          <a:lstStyle/>
          <a:p>
            <a:r>
              <a:rPr lang="fr-FR" dirty="0"/>
              <a:t>2- STAGES ET EMPLOIS</a:t>
            </a:r>
          </a:p>
        </p:txBody>
      </p:sp>
      <p:pic>
        <p:nvPicPr>
          <p:cNvPr id="4" name="Image 3">
            <a:extLst>
              <a:ext uri="{FF2B5EF4-FFF2-40B4-BE49-F238E27FC236}">
                <a16:creationId xmlns:a16="http://schemas.microsoft.com/office/drawing/2014/main" id="{6AEDB9B4-5CA7-4A61-BCD7-B5236407F7D8}"/>
              </a:ext>
            </a:extLst>
          </p:cNvPr>
          <p:cNvPicPr>
            <a:picLocks noChangeAspect="1"/>
          </p:cNvPicPr>
          <p:nvPr/>
        </p:nvPicPr>
        <p:blipFill>
          <a:blip r:embed="rId3">
            <a:lum/>
            <a:alphaModFix/>
          </a:blip>
          <a:srcRect/>
          <a:stretch>
            <a:fillRect/>
          </a:stretch>
        </p:blipFill>
        <p:spPr>
          <a:xfrm>
            <a:off x="2315998" y="71999"/>
            <a:ext cx="1655996" cy="791998"/>
          </a:xfrm>
          <a:prstGeom prst="rect">
            <a:avLst/>
          </a:prstGeom>
          <a:noFill/>
          <a:ln cap="flat">
            <a:noFill/>
          </a:ln>
        </p:spPr>
      </p:pic>
      <p:sp>
        <p:nvSpPr>
          <p:cNvPr id="6" name="ZoneTexte 4">
            <a:extLst>
              <a:ext uri="{FF2B5EF4-FFF2-40B4-BE49-F238E27FC236}">
                <a16:creationId xmlns:a16="http://schemas.microsoft.com/office/drawing/2014/main" id="{EEEB3508-2359-4B83-A703-2653E677F649}"/>
              </a:ext>
            </a:extLst>
          </p:cNvPr>
          <p:cNvSpPr txBox="1"/>
          <p:nvPr/>
        </p:nvSpPr>
        <p:spPr>
          <a:xfrm>
            <a:off x="1524000" y="1665963"/>
            <a:ext cx="8380796" cy="4582552"/>
          </a:xfrm>
          <a:prstGeom prst="rect">
            <a:avLst/>
          </a:prstGeom>
          <a:noFill/>
          <a:ln cap="flat">
            <a:noFill/>
          </a:ln>
        </p:spPr>
        <p:txBody>
          <a:bodyPr vert="horz" wrap="square" lIns="90004" tIns="44997" rIns="90004" bIns="44997" anchor="t" anchorCtr="0" compatLnSpc="0">
            <a:noAutofit/>
          </a:bodyPr>
          <a:lstStyle/>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endParaRPr lang="fr-FR" b="1" dirty="0">
              <a:solidFill>
                <a:srgbClr val="006633"/>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400" b="1" dirty="0">
                <a:solidFill>
                  <a:srgbClr val="006633"/>
                </a:solidFill>
                <a:latin typeface="Comic Sans MS" pitchFamily="66"/>
                <a:ea typeface="MS Gothic" pitchFamily="2"/>
                <a:cs typeface="Tahoma" pitchFamily="2"/>
              </a:rPr>
              <a:t>Les stages correspondent à une pratique professionnelle à plein temps et durent entre 2 et 6 mois (renouvelable 1 fois) dans l’organisation responsable de l’organisation du stage ou dans le pays de résidence du participant.</a:t>
            </a:r>
            <a:br>
              <a:rPr lang="fr-FR" sz="2400" b="1" dirty="0">
                <a:solidFill>
                  <a:srgbClr val="006633"/>
                </a:solidFill>
                <a:latin typeface="Comic Sans MS" pitchFamily="66"/>
                <a:ea typeface="MS Gothic" pitchFamily="2"/>
                <a:cs typeface="Tahoma" pitchFamily="2"/>
              </a:rPr>
            </a:br>
            <a:r>
              <a:rPr lang="fr-FR" sz="2400" b="1" dirty="0">
                <a:solidFill>
                  <a:srgbClr val="006633"/>
                </a:solidFill>
                <a:latin typeface="Comic Sans MS" pitchFamily="66"/>
                <a:ea typeface="MS Gothic" pitchFamily="2"/>
                <a:cs typeface="Tahoma" pitchFamily="2"/>
              </a:rPr>
              <a:t>Les emplois sont à plein temps et durent entre 3 et 12 mois à l’étranger ou dans le pays de résidence du participant. Ils sont rémunérés par l’organisation qui emploie le participant.</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400" b="1" dirty="0">
                <a:solidFill>
                  <a:srgbClr val="006633"/>
                </a:solidFill>
                <a:latin typeface="Comic Sans MS" pitchFamily="66"/>
                <a:ea typeface="MS Gothic" pitchFamily="2"/>
                <a:cs typeface="Tahoma" pitchFamily="2"/>
              </a:rPr>
              <a:t>L’aide financière UE couvre les frais de voyage (en grande partie) et une aide à l’installation dans le pays d’accueil.</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endParaRPr lang="fr-FR" dirty="0">
              <a:solidFill>
                <a:srgbClr val="006633"/>
              </a:solidFill>
              <a:latin typeface="Comic Sans MS" pitchFamily="66"/>
              <a:ea typeface="MS Gothic" pitchFamily="2"/>
              <a:cs typeface="Tahoma" pitchFamily="2"/>
            </a:endParaRPr>
          </a:p>
        </p:txBody>
      </p:sp>
    </p:spTree>
    <p:extLst>
      <p:ext uri="{BB962C8B-B14F-4D97-AF65-F5344CB8AC3E}">
        <p14:creationId xmlns:p14="http://schemas.microsoft.com/office/powerpoint/2010/main" val="31874151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F16FDD44-76FA-4389-A371-781B6A458439}"/>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7ACE61FA-B43D-468E-9DEF-6BF23D213BB0}"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21</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68D439A0-060A-4301-BF0B-E8B5E64E29A9}"/>
              </a:ext>
            </a:extLst>
          </p:cNvPr>
          <p:cNvSpPr txBox="1">
            <a:spLocks noGrp="1"/>
          </p:cNvSpPr>
          <p:nvPr>
            <p:ph type="title" idx="4294967295"/>
          </p:nvPr>
        </p:nvSpPr>
        <p:spPr>
          <a:xfrm>
            <a:off x="2592924" y="882004"/>
            <a:ext cx="8911687" cy="1022996"/>
          </a:xfrm>
        </p:spPr>
        <p:txBody>
          <a:bodyPr/>
          <a:lstStyle/>
          <a:p>
            <a:r>
              <a:rPr lang="fr-FR" dirty="0"/>
              <a:t>3- Projets de solidarité</a:t>
            </a:r>
          </a:p>
        </p:txBody>
      </p:sp>
      <p:pic>
        <p:nvPicPr>
          <p:cNvPr id="4" name="Image 3">
            <a:extLst>
              <a:ext uri="{FF2B5EF4-FFF2-40B4-BE49-F238E27FC236}">
                <a16:creationId xmlns:a16="http://schemas.microsoft.com/office/drawing/2014/main" id="{6AEDB9B4-5CA7-4A61-BCD7-B5236407F7D8}"/>
              </a:ext>
            </a:extLst>
          </p:cNvPr>
          <p:cNvPicPr>
            <a:picLocks noChangeAspect="1"/>
          </p:cNvPicPr>
          <p:nvPr/>
        </p:nvPicPr>
        <p:blipFill>
          <a:blip r:embed="rId3">
            <a:lum/>
            <a:alphaModFix/>
          </a:blip>
          <a:srcRect/>
          <a:stretch>
            <a:fillRect/>
          </a:stretch>
        </p:blipFill>
        <p:spPr>
          <a:xfrm>
            <a:off x="2315998" y="71999"/>
            <a:ext cx="1655996" cy="791998"/>
          </a:xfrm>
          <a:prstGeom prst="rect">
            <a:avLst/>
          </a:prstGeom>
          <a:noFill/>
          <a:ln cap="flat">
            <a:noFill/>
          </a:ln>
        </p:spPr>
      </p:pic>
      <p:sp>
        <p:nvSpPr>
          <p:cNvPr id="6" name="ZoneTexte 4">
            <a:extLst>
              <a:ext uri="{FF2B5EF4-FFF2-40B4-BE49-F238E27FC236}">
                <a16:creationId xmlns:a16="http://schemas.microsoft.com/office/drawing/2014/main" id="{EEEB3508-2359-4B83-A703-2653E677F649}"/>
              </a:ext>
            </a:extLst>
          </p:cNvPr>
          <p:cNvSpPr txBox="1"/>
          <p:nvPr/>
        </p:nvSpPr>
        <p:spPr>
          <a:xfrm>
            <a:off x="1524000" y="1665963"/>
            <a:ext cx="8380796" cy="4582552"/>
          </a:xfrm>
          <a:prstGeom prst="rect">
            <a:avLst/>
          </a:prstGeom>
          <a:noFill/>
          <a:ln cap="flat">
            <a:noFill/>
          </a:ln>
        </p:spPr>
        <p:txBody>
          <a:bodyPr vert="horz" wrap="square" lIns="90004" tIns="44997" rIns="90004" bIns="44997" anchor="t" anchorCtr="0" compatLnSpc="0">
            <a:noAutofit/>
          </a:bodyPr>
          <a:lstStyle/>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endParaRPr lang="fr-FR" b="1" dirty="0">
              <a:solidFill>
                <a:srgbClr val="006633"/>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400" b="1" dirty="0">
                <a:solidFill>
                  <a:srgbClr val="006633"/>
                </a:solidFill>
                <a:latin typeface="Comic Sans MS" pitchFamily="66"/>
                <a:ea typeface="MS Gothic" pitchFamily="2"/>
                <a:cs typeface="Tahoma" pitchFamily="2"/>
              </a:rPr>
              <a:t>Les projets de solidarité sont lancés, développés et mis en œuvre par au moins 5 jeunes de 18 à 30 ans souhaitant opérer un changement positif dans leur communauté locale ayant une réelle valeur ajoutée européenne pour une période de 2 à 12 mois.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400" b="1" dirty="0">
                <a:solidFill>
                  <a:srgbClr val="006633"/>
                </a:solidFill>
                <a:latin typeface="Comic Sans MS" pitchFamily="66"/>
                <a:ea typeface="MS Gothic" pitchFamily="2"/>
                <a:cs typeface="Tahoma" pitchFamily="2"/>
              </a:rPr>
              <a:t>L’aide financière UE est de 500€ par mois, un forfait coaching (selon besoins).</a:t>
            </a:r>
            <a:endParaRPr lang="fr-FR" dirty="0">
              <a:solidFill>
                <a:srgbClr val="006633"/>
              </a:solidFill>
              <a:latin typeface="Comic Sans MS" pitchFamily="66"/>
              <a:ea typeface="MS Gothic" pitchFamily="2"/>
              <a:cs typeface="Tahoma" pitchFamily="2"/>
            </a:endParaRPr>
          </a:p>
        </p:txBody>
      </p:sp>
    </p:spTree>
    <p:extLst>
      <p:ext uri="{BB962C8B-B14F-4D97-AF65-F5344CB8AC3E}">
        <p14:creationId xmlns:p14="http://schemas.microsoft.com/office/powerpoint/2010/main" val="3432404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F16FDD44-76FA-4389-A371-781B6A458439}"/>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7ACE61FA-B43D-468E-9DEF-6BF23D213BB0}"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22</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68D439A0-060A-4301-BF0B-E8B5E64E29A9}"/>
              </a:ext>
            </a:extLst>
          </p:cNvPr>
          <p:cNvSpPr txBox="1">
            <a:spLocks noGrp="1"/>
          </p:cNvSpPr>
          <p:nvPr>
            <p:ph type="title" idx="4294967295"/>
          </p:nvPr>
        </p:nvSpPr>
        <p:spPr>
          <a:xfrm>
            <a:off x="2592924" y="882004"/>
            <a:ext cx="8911687" cy="1022996"/>
          </a:xfrm>
        </p:spPr>
        <p:txBody>
          <a:bodyPr/>
          <a:lstStyle/>
          <a:p>
            <a:r>
              <a:rPr lang="fr-FR" dirty="0"/>
              <a:t>Mesures de qualité et de soutien</a:t>
            </a:r>
          </a:p>
        </p:txBody>
      </p:sp>
      <p:pic>
        <p:nvPicPr>
          <p:cNvPr id="4" name="Image 3">
            <a:extLst>
              <a:ext uri="{FF2B5EF4-FFF2-40B4-BE49-F238E27FC236}">
                <a16:creationId xmlns:a16="http://schemas.microsoft.com/office/drawing/2014/main" id="{6AEDB9B4-5CA7-4A61-BCD7-B5236407F7D8}"/>
              </a:ext>
            </a:extLst>
          </p:cNvPr>
          <p:cNvPicPr>
            <a:picLocks noChangeAspect="1"/>
          </p:cNvPicPr>
          <p:nvPr/>
        </p:nvPicPr>
        <p:blipFill>
          <a:blip r:embed="rId3">
            <a:lum/>
            <a:alphaModFix/>
          </a:blip>
          <a:srcRect/>
          <a:stretch>
            <a:fillRect/>
          </a:stretch>
        </p:blipFill>
        <p:spPr>
          <a:xfrm>
            <a:off x="2315998" y="71999"/>
            <a:ext cx="1655996" cy="791998"/>
          </a:xfrm>
          <a:prstGeom prst="rect">
            <a:avLst/>
          </a:prstGeom>
          <a:noFill/>
          <a:ln cap="flat">
            <a:noFill/>
          </a:ln>
        </p:spPr>
      </p:pic>
      <p:sp>
        <p:nvSpPr>
          <p:cNvPr id="6" name="ZoneTexte 4">
            <a:extLst>
              <a:ext uri="{FF2B5EF4-FFF2-40B4-BE49-F238E27FC236}">
                <a16:creationId xmlns:a16="http://schemas.microsoft.com/office/drawing/2014/main" id="{EEEB3508-2359-4B83-A703-2653E677F649}"/>
              </a:ext>
            </a:extLst>
          </p:cNvPr>
          <p:cNvSpPr txBox="1"/>
          <p:nvPr/>
        </p:nvSpPr>
        <p:spPr>
          <a:xfrm>
            <a:off x="1561578" y="1629429"/>
            <a:ext cx="8380796" cy="4582552"/>
          </a:xfrm>
          <a:prstGeom prst="rect">
            <a:avLst/>
          </a:prstGeom>
          <a:noFill/>
          <a:ln cap="flat">
            <a:noFill/>
          </a:ln>
        </p:spPr>
        <p:txBody>
          <a:bodyPr vert="horz" wrap="square" lIns="90004" tIns="44997" rIns="90004" bIns="44997" anchor="t" anchorCtr="0" compatLnSpc="0">
            <a:noAutofit/>
          </a:bodyPr>
          <a:lstStyle/>
          <a:p>
            <a:pPr marL="457200" indent="-457200" defTabSz="914400">
              <a:lnSpc>
                <a:spcPct val="80000"/>
              </a:lnSpc>
              <a:spcBef>
                <a:spcPts val="485"/>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800" b="1" u="sng" dirty="0">
                <a:solidFill>
                  <a:schemeClr val="accent4">
                    <a:lumMod val="75000"/>
                  </a:schemeClr>
                </a:solidFill>
                <a:latin typeface="Comic Sans MS" pitchFamily="66"/>
                <a:ea typeface="MS Gothic" pitchFamily="2"/>
                <a:cs typeface="Tahoma" pitchFamily="2"/>
              </a:rPr>
              <a:t>Un label de qualité</a:t>
            </a:r>
            <a:r>
              <a:rPr lang="fr-FR" sz="2800" b="1" dirty="0">
                <a:solidFill>
                  <a:schemeClr val="accent4">
                    <a:lumMod val="75000"/>
                  </a:schemeClr>
                </a:solidFill>
                <a:latin typeface="Comic Sans MS" pitchFamily="66"/>
                <a:ea typeface="MS Gothic" pitchFamily="2"/>
                <a:cs typeface="Tahoma" pitchFamily="2"/>
              </a:rPr>
              <a:t> est un prérequis pour les organisations qui proposent des activités de volontariat, des stages ou des emplois. Les organisations peuvent demander le label en continu auprès des agences nationales ou auprès de l’agence EACEA à Bruxelles dans el cas d’organisations à dimension européenne.</a:t>
            </a:r>
          </a:p>
          <a:p>
            <a:pPr marL="457200" indent="-457200" defTabSz="914400">
              <a:lnSpc>
                <a:spcPct val="80000"/>
              </a:lnSpc>
              <a:spcBef>
                <a:spcPts val="485"/>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800" b="1" u="sng" dirty="0">
                <a:solidFill>
                  <a:schemeClr val="accent4">
                    <a:lumMod val="75000"/>
                  </a:schemeClr>
                </a:solidFill>
                <a:latin typeface="Comic Sans MS" pitchFamily="66"/>
                <a:ea typeface="MS Gothic" pitchFamily="2"/>
                <a:cs typeface="Tahoma" pitchFamily="2"/>
              </a:rPr>
              <a:t>Qualité et mesures d’aide:</a:t>
            </a:r>
            <a:r>
              <a:rPr lang="fr-FR" sz="2800" b="1" dirty="0">
                <a:solidFill>
                  <a:schemeClr val="accent4">
                    <a:lumMod val="75000"/>
                  </a:schemeClr>
                </a:solidFill>
                <a:latin typeface="Comic Sans MS" pitchFamily="66"/>
                <a:ea typeface="MS Gothic" pitchFamily="2"/>
                <a:cs typeface="Tahoma" pitchFamily="2"/>
              </a:rPr>
              <a:t> Formation en ligne, soutien linguistique, évaluation, tutorat, reconnaissance des acquis, etc.</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6633"/>
                </a:solidFill>
                <a:uFillTx/>
              </a:defRPr>
            </a:pPr>
            <a:r>
              <a:rPr lang="fr-FR" sz="2800" b="1" dirty="0">
                <a:solidFill>
                  <a:schemeClr val="accent4">
                    <a:lumMod val="75000"/>
                  </a:schemeClr>
                </a:solidFill>
                <a:latin typeface="Comic Sans MS" pitchFamily="66"/>
                <a:ea typeface="MS Gothic" pitchFamily="2"/>
                <a:cs typeface="Tahoma" pitchFamily="2"/>
              </a:rPr>
              <a:t> </a:t>
            </a:r>
          </a:p>
        </p:txBody>
      </p:sp>
    </p:spTree>
    <p:extLst>
      <p:ext uri="{BB962C8B-B14F-4D97-AF65-F5344CB8AC3E}">
        <p14:creationId xmlns:p14="http://schemas.microsoft.com/office/powerpoint/2010/main" val="4246096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C97B77-7B83-4E4A-9C3E-AA47D2D62AB9}"/>
              </a:ext>
            </a:extLst>
          </p:cNvPr>
          <p:cNvSpPr>
            <a:spLocks noGrp="1"/>
          </p:cNvSpPr>
          <p:nvPr>
            <p:ph type="title"/>
          </p:nvPr>
        </p:nvSpPr>
        <p:spPr/>
        <p:txBody>
          <a:bodyPr/>
          <a:lstStyle/>
          <a:p>
            <a:r>
              <a:rPr lang="fr-FR" dirty="0"/>
              <a:t>III- COREMOB - Bretagne</a:t>
            </a:r>
          </a:p>
        </p:txBody>
      </p:sp>
      <p:sp>
        <p:nvSpPr>
          <p:cNvPr id="3" name="Espace réservé du contenu 2">
            <a:extLst>
              <a:ext uri="{FF2B5EF4-FFF2-40B4-BE49-F238E27FC236}">
                <a16:creationId xmlns:a16="http://schemas.microsoft.com/office/drawing/2014/main" id="{8A75E2C7-71E3-4F64-BA6D-529D2C814EF9}"/>
              </a:ext>
            </a:extLst>
          </p:cNvPr>
          <p:cNvSpPr>
            <a:spLocks noGrp="1"/>
          </p:cNvSpPr>
          <p:nvPr>
            <p:ph idx="1"/>
          </p:nvPr>
        </p:nvSpPr>
        <p:spPr>
          <a:xfrm>
            <a:off x="2589212" y="1691014"/>
            <a:ext cx="8915400" cy="4220208"/>
          </a:xfrm>
        </p:spPr>
        <p:txBody>
          <a:bodyPr>
            <a:normAutofit/>
          </a:bodyPr>
          <a:lstStyle/>
          <a:p>
            <a:r>
              <a:rPr lang="fr-FR" sz="2800" dirty="0"/>
              <a:t>Les Comités régionaux pour la Mobilité ont été installés en 2016; ils agissent en étroite coopération avec l’Agence nationale Erasmus+</a:t>
            </a:r>
          </a:p>
          <a:p>
            <a:r>
              <a:rPr lang="fr-FR" sz="2800" dirty="0"/>
              <a:t>En Bretagne, le COREMOB se réunit 2 ou 3 fois par an et propose des informations, des formations et un soutien aux porteurs de projets.</a:t>
            </a:r>
          </a:p>
          <a:p>
            <a:r>
              <a:rPr lang="fr-FR" sz="2800" dirty="0"/>
              <a:t>Voir le site: </a:t>
            </a:r>
            <a:r>
              <a:rPr lang="fr-FR" sz="2800" dirty="0">
                <a:hlinkClick r:id="rId2"/>
              </a:rPr>
              <a:t>https://www.enroutepourlemonde.org/pro/qui-fait-quoi/le-coremob/</a:t>
            </a:r>
            <a:endParaRPr lang="fr-FR" sz="2800" dirty="0"/>
          </a:p>
          <a:p>
            <a:pPr marL="0" indent="0">
              <a:buNone/>
            </a:pPr>
            <a:endParaRPr lang="fr-FR" sz="2800" dirty="0"/>
          </a:p>
          <a:p>
            <a:endParaRPr lang="fr-FR" dirty="0"/>
          </a:p>
        </p:txBody>
      </p:sp>
    </p:spTree>
    <p:extLst>
      <p:ext uri="{BB962C8B-B14F-4D97-AF65-F5344CB8AC3E}">
        <p14:creationId xmlns:p14="http://schemas.microsoft.com/office/powerpoint/2010/main" val="22494188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FB912C-82E1-409B-A956-1B4F38EAF231}"/>
              </a:ext>
            </a:extLst>
          </p:cNvPr>
          <p:cNvSpPr>
            <a:spLocks noGrp="1"/>
          </p:cNvSpPr>
          <p:nvPr>
            <p:ph type="title"/>
          </p:nvPr>
        </p:nvSpPr>
        <p:spPr/>
        <p:txBody>
          <a:bodyPr/>
          <a:lstStyle/>
          <a:p>
            <a:r>
              <a:rPr lang="fr-FR" dirty="0"/>
              <a:t>IV- Office franco-allemand pour la jeunesse (OFAJ)</a:t>
            </a:r>
          </a:p>
        </p:txBody>
      </p:sp>
      <p:sp>
        <p:nvSpPr>
          <p:cNvPr id="3" name="Espace réservé du contenu 2">
            <a:extLst>
              <a:ext uri="{FF2B5EF4-FFF2-40B4-BE49-F238E27FC236}">
                <a16:creationId xmlns:a16="http://schemas.microsoft.com/office/drawing/2014/main" id="{943E46A5-ED4F-469B-B30E-B50595599966}"/>
              </a:ext>
            </a:extLst>
          </p:cNvPr>
          <p:cNvSpPr>
            <a:spLocks noGrp="1"/>
          </p:cNvSpPr>
          <p:nvPr>
            <p:ph idx="1"/>
          </p:nvPr>
        </p:nvSpPr>
        <p:spPr>
          <a:xfrm>
            <a:off x="2589212" y="1905000"/>
            <a:ext cx="8915400" cy="4006222"/>
          </a:xfrm>
        </p:spPr>
        <p:txBody>
          <a:bodyPr>
            <a:normAutofit fontScale="77500" lnSpcReduction="20000"/>
          </a:bodyPr>
          <a:lstStyle/>
          <a:p>
            <a:pPr marL="180722" indent="-179277" defTabSz="914400" hangingPunct="0">
              <a:spcBef>
                <a:spcPts val="485"/>
              </a:spcBef>
              <a:tabLst>
                <a:tab pos="180722" algn="l"/>
                <a:tab pos="1095122" algn="l"/>
                <a:tab pos="2009522" algn="l"/>
                <a:tab pos="2923922" algn="l"/>
                <a:tab pos="3838322" algn="l"/>
                <a:tab pos="4752722" algn="l"/>
                <a:tab pos="5667122" algn="l"/>
                <a:tab pos="6581522" algn="l"/>
                <a:tab pos="7495922" algn="l"/>
                <a:tab pos="8410322" algn="l"/>
                <a:tab pos="9324722" algn="l"/>
                <a:tab pos="10239122" algn="l"/>
              </a:tabLst>
              <a:defRPr sz="1800" b="0" i="0" u="none" strike="noStrike" kern="0" cap="none" spc="0" baseline="0">
                <a:solidFill>
                  <a:srgbClr val="000000"/>
                </a:solidFill>
                <a:uFillTx/>
              </a:defRPr>
            </a:pPr>
            <a:r>
              <a:rPr lang="fr-FR" sz="2400" b="1" dirty="0">
                <a:solidFill>
                  <a:srgbClr val="000080"/>
                </a:solidFill>
                <a:latin typeface="Comic Sans MS" pitchFamily="66"/>
                <a:ea typeface="MS Gothic" pitchFamily="2"/>
                <a:cs typeface="Tahoma" pitchFamily="2"/>
              </a:rPr>
              <a:t>Nombre de projets et de bénéficiaires annuels</a:t>
            </a:r>
            <a:r>
              <a:rPr lang="fr-FR" sz="2400" dirty="0">
                <a:solidFill>
                  <a:srgbClr val="000080"/>
                </a:solidFill>
                <a:latin typeface="Comic Sans MS" pitchFamily="66"/>
                <a:ea typeface="MS Gothic" pitchFamily="2"/>
                <a:cs typeface="Tahoma" pitchFamily="2"/>
              </a:rPr>
              <a:t> : 8000 et 200 000</a:t>
            </a:r>
          </a:p>
          <a:p>
            <a:pPr marL="180722" indent="-179277" defTabSz="914400" hangingPunct="0">
              <a:spcBef>
                <a:spcPts val="485"/>
              </a:spcBef>
              <a:tabLst>
                <a:tab pos="180722" algn="l"/>
                <a:tab pos="1095122" algn="l"/>
                <a:tab pos="2009522" algn="l"/>
                <a:tab pos="2923922" algn="l"/>
                <a:tab pos="3838322" algn="l"/>
                <a:tab pos="4752722" algn="l"/>
                <a:tab pos="5667122" algn="l"/>
                <a:tab pos="6581522" algn="l"/>
                <a:tab pos="7495922" algn="l"/>
                <a:tab pos="8410322" algn="l"/>
                <a:tab pos="9324722" algn="l"/>
                <a:tab pos="10239122" algn="l"/>
              </a:tabLst>
              <a:defRPr sz="1800" b="0" i="0" u="none" strike="noStrike" kern="0" cap="none" spc="0" baseline="0">
                <a:solidFill>
                  <a:srgbClr val="000000"/>
                </a:solidFill>
                <a:uFillTx/>
              </a:defRPr>
            </a:pPr>
            <a:r>
              <a:rPr lang="fr-FR" sz="2400" b="1" dirty="0">
                <a:solidFill>
                  <a:srgbClr val="000080"/>
                </a:solidFill>
                <a:latin typeface="Comic Sans MS" pitchFamily="66"/>
                <a:ea typeface="MS Gothic" pitchFamily="2"/>
                <a:cs typeface="Tahoma" pitchFamily="2"/>
              </a:rPr>
              <a:t>-Date du dépôt de la candidature : </a:t>
            </a:r>
            <a:r>
              <a:rPr lang="fr-FR" sz="2400" dirty="0">
                <a:solidFill>
                  <a:srgbClr val="000080"/>
                </a:solidFill>
                <a:latin typeface="Comic Sans MS" pitchFamily="66"/>
                <a:ea typeface="MS Gothic" pitchFamily="2"/>
                <a:cs typeface="Tahoma" pitchFamily="2"/>
              </a:rPr>
              <a:t>3 mois avant le lancement du projet ,Appels à projets thématiques</a:t>
            </a:r>
          </a:p>
          <a:p>
            <a:pPr marL="180722" indent="-179277" defTabSz="914400" hangingPunct="0">
              <a:spcBef>
                <a:spcPts val="485"/>
              </a:spcBef>
              <a:tabLst>
                <a:tab pos="180722" algn="l"/>
                <a:tab pos="1095122" algn="l"/>
                <a:tab pos="2009522" algn="l"/>
                <a:tab pos="2923922" algn="l"/>
                <a:tab pos="3838322" algn="l"/>
                <a:tab pos="4752722" algn="l"/>
                <a:tab pos="5667122" algn="l"/>
                <a:tab pos="6581522" algn="l"/>
                <a:tab pos="7495922" algn="l"/>
                <a:tab pos="8410322" algn="l"/>
                <a:tab pos="9324722" algn="l"/>
                <a:tab pos="10239122" algn="l"/>
              </a:tabLst>
              <a:defRPr sz="1800" b="0" i="0" u="none" strike="noStrike" kern="0" cap="none" spc="0" baseline="0">
                <a:solidFill>
                  <a:srgbClr val="000000"/>
                </a:solidFill>
                <a:uFillTx/>
              </a:defRPr>
            </a:pPr>
            <a:r>
              <a:rPr lang="fr-FR" sz="2400" b="1" dirty="0">
                <a:solidFill>
                  <a:srgbClr val="000080"/>
                </a:solidFill>
                <a:latin typeface="Comic Sans MS" pitchFamily="66"/>
                <a:ea typeface="MS Gothic" pitchFamily="2"/>
                <a:cs typeface="Tahoma" pitchFamily="2"/>
              </a:rPr>
              <a:t>-Durée de la rencontre :</a:t>
            </a:r>
            <a:r>
              <a:rPr lang="fr-FR" sz="2400" dirty="0">
                <a:solidFill>
                  <a:srgbClr val="000080"/>
                </a:solidFill>
                <a:latin typeface="Comic Sans MS" pitchFamily="66"/>
                <a:ea typeface="MS Gothic" pitchFamily="2"/>
                <a:cs typeface="Tahoma" pitchFamily="2"/>
              </a:rPr>
              <a:t>4 à 21 jours pour max. 50 jeunes de 3 à 30 ans</a:t>
            </a:r>
          </a:p>
          <a:p>
            <a:pPr marL="180722" indent="-179277" defTabSz="914400" hangingPunct="0">
              <a:spcBef>
                <a:spcPts val="485"/>
              </a:spcBef>
              <a:tabLst>
                <a:tab pos="180722" algn="l"/>
                <a:tab pos="1095122" algn="l"/>
                <a:tab pos="2009522" algn="l"/>
                <a:tab pos="2923922" algn="l"/>
                <a:tab pos="3838322" algn="l"/>
                <a:tab pos="4752722" algn="l"/>
                <a:tab pos="5667122" algn="l"/>
                <a:tab pos="6581522" algn="l"/>
                <a:tab pos="7495922" algn="l"/>
                <a:tab pos="8410322" algn="l"/>
                <a:tab pos="9324722" algn="l"/>
                <a:tab pos="10239122" algn="l"/>
              </a:tabLst>
              <a:defRPr sz="1800" b="0" i="0" u="none" strike="noStrike" kern="0" cap="none" spc="0" baseline="0">
                <a:solidFill>
                  <a:srgbClr val="000000"/>
                </a:solidFill>
                <a:uFillTx/>
              </a:defRPr>
            </a:pPr>
            <a:r>
              <a:rPr lang="fr-FR" sz="2400" b="1" dirty="0">
                <a:solidFill>
                  <a:srgbClr val="000080"/>
                </a:solidFill>
                <a:latin typeface="Comic Sans MS" pitchFamily="66"/>
                <a:ea typeface="MS Gothic" pitchFamily="2"/>
                <a:cs typeface="Tahoma" pitchFamily="2"/>
              </a:rPr>
              <a:t>-Encadrants : </a:t>
            </a:r>
            <a:r>
              <a:rPr lang="fr-FR" sz="2400" dirty="0">
                <a:solidFill>
                  <a:srgbClr val="000080"/>
                </a:solidFill>
                <a:latin typeface="Comic Sans MS" pitchFamily="66"/>
                <a:ea typeface="MS Gothic" pitchFamily="2"/>
                <a:cs typeface="Tahoma" pitchFamily="2"/>
              </a:rPr>
              <a:t>enseignants, travailleurs sociaux, animateurs</a:t>
            </a:r>
          </a:p>
          <a:p>
            <a:pPr marL="180722" indent="-179277" defTabSz="914400" hangingPunct="0">
              <a:spcBef>
                <a:spcPts val="485"/>
              </a:spcBef>
              <a:tabLst>
                <a:tab pos="180722" algn="l"/>
                <a:tab pos="1095122" algn="l"/>
                <a:tab pos="2009522" algn="l"/>
                <a:tab pos="2923922" algn="l"/>
                <a:tab pos="3838322" algn="l"/>
                <a:tab pos="4752722" algn="l"/>
                <a:tab pos="5667122" algn="l"/>
                <a:tab pos="6581522" algn="l"/>
                <a:tab pos="7495922" algn="l"/>
                <a:tab pos="8410322" algn="l"/>
                <a:tab pos="9324722" algn="l"/>
                <a:tab pos="10239122" algn="l"/>
              </a:tabLst>
              <a:defRPr sz="1800" b="0" i="0" u="none" strike="noStrike" kern="0" cap="none" spc="0" baseline="0">
                <a:solidFill>
                  <a:srgbClr val="000000"/>
                </a:solidFill>
                <a:uFillTx/>
              </a:defRPr>
            </a:pPr>
            <a:r>
              <a:rPr lang="fr-FR" sz="2400" b="1" dirty="0">
                <a:solidFill>
                  <a:srgbClr val="000080"/>
                </a:solidFill>
                <a:latin typeface="Comic Sans MS" pitchFamily="66"/>
                <a:ea typeface="MS Gothic" pitchFamily="2"/>
                <a:cs typeface="Tahoma" pitchFamily="2"/>
              </a:rPr>
              <a:t>-Nature des projets : </a:t>
            </a:r>
            <a:r>
              <a:rPr lang="fr-FR" sz="2400" dirty="0">
                <a:solidFill>
                  <a:srgbClr val="000080"/>
                </a:solidFill>
                <a:latin typeface="Comic Sans MS" pitchFamily="66"/>
                <a:ea typeface="MS Gothic" pitchFamily="2"/>
                <a:cs typeface="Tahoma" pitchFamily="2"/>
              </a:rPr>
              <a:t>binationaux, tri-nationaux, à dimension linguistique</a:t>
            </a:r>
          </a:p>
          <a:p>
            <a:pPr defTabSz="914400" hangingPunct="0">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dirty="0">
                <a:solidFill>
                  <a:srgbClr val="000080"/>
                </a:solidFill>
                <a:latin typeface="Comic Sans MS" pitchFamily="66"/>
                <a:ea typeface="MS Gothic" pitchFamily="2"/>
                <a:cs typeface="Tahoma" pitchFamily="2"/>
              </a:rPr>
              <a:t>-Axes thématiques prioritaires</a:t>
            </a:r>
            <a:r>
              <a:rPr lang="fr-FR" sz="2400" dirty="0">
                <a:solidFill>
                  <a:srgbClr val="000080"/>
                </a:solidFill>
                <a:latin typeface="Comic Sans MS" pitchFamily="66"/>
                <a:ea typeface="MS Gothic" pitchFamily="2"/>
                <a:cs typeface="Tahoma" pitchFamily="2"/>
              </a:rPr>
              <a:t> : la paix, la réconciliation, la citoyenneté, les échanges</a:t>
            </a:r>
          </a:p>
          <a:p>
            <a:pPr marL="0" indent="0" defTabSz="914400" hangingPunct="0">
              <a:spcBef>
                <a:spcPts val="48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400" dirty="0">
              <a:solidFill>
                <a:srgbClr val="000080"/>
              </a:solidFill>
              <a:latin typeface="Comic Sans MS" pitchFamily="66"/>
              <a:ea typeface="MS Gothic" pitchFamily="2"/>
              <a:cs typeface="Tahoma" pitchFamily="2"/>
            </a:endParaRPr>
          </a:p>
          <a:p>
            <a:pPr marL="180722" indent="-179277" defTabSz="914400" hangingPunct="0">
              <a:spcBef>
                <a:spcPts val="485"/>
              </a:spcBef>
              <a:tabLst>
                <a:tab pos="180722" algn="l"/>
                <a:tab pos="1095122" algn="l"/>
                <a:tab pos="2009522" algn="l"/>
                <a:tab pos="2923922" algn="l"/>
                <a:tab pos="3838322" algn="l"/>
                <a:tab pos="4752722" algn="l"/>
                <a:tab pos="5667122" algn="l"/>
                <a:tab pos="6581522" algn="l"/>
                <a:tab pos="7495922" algn="l"/>
                <a:tab pos="8410322" algn="l"/>
                <a:tab pos="9324722" algn="l"/>
                <a:tab pos="10239122" algn="l"/>
              </a:tabLst>
              <a:defRPr sz="1800" b="0" i="0" u="none" strike="noStrike" kern="0" cap="none" spc="0" baseline="0">
                <a:solidFill>
                  <a:srgbClr val="000000"/>
                </a:solidFill>
                <a:uFillTx/>
              </a:defRPr>
            </a:pPr>
            <a:r>
              <a:rPr lang="fr-FR" sz="2400" b="1" dirty="0">
                <a:solidFill>
                  <a:srgbClr val="000080"/>
                </a:solidFill>
                <a:latin typeface="Comic Sans MS" pitchFamily="66"/>
                <a:ea typeface="MS Gothic" pitchFamily="2"/>
                <a:cs typeface="Tahoma" pitchFamily="2"/>
              </a:rPr>
              <a:t>Objectifs :</a:t>
            </a:r>
          </a:p>
          <a:p>
            <a:pPr marL="180722" indent="-179277" defTabSz="914400" hangingPunct="0">
              <a:spcBef>
                <a:spcPts val="485"/>
              </a:spcBef>
              <a:tabLst>
                <a:tab pos="180722" algn="l"/>
                <a:tab pos="1095122" algn="l"/>
                <a:tab pos="2009522" algn="l"/>
                <a:tab pos="2923922" algn="l"/>
                <a:tab pos="3838322" algn="l"/>
                <a:tab pos="4752722" algn="l"/>
                <a:tab pos="5667122" algn="l"/>
                <a:tab pos="6581522" algn="l"/>
                <a:tab pos="7495922" algn="l"/>
                <a:tab pos="8410322" algn="l"/>
                <a:tab pos="9324722" algn="l"/>
                <a:tab pos="10239122" algn="l"/>
              </a:tabLst>
              <a:defRPr sz="1800" b="0" i="0" u="none" strike="noStrike" kern="0" cap="none" spc="0" baseline="0">
                <a:solidFill>
                  <a:srgbClr val="000000"/>
                </a:solidFill>
                <a:uFillTx/>
              </a:defRPr>
            </a:pPr>
            <a:r>
              <a:rPr lang="fr-FR" sz="2400" dirty="0">
                <a:solidFill>
                  <a:srgbClr val="000080"/>
                </a:solidFill>
                <a:latin typeface="Comic Sans MS" pitchFamily="66"/>
                <a:ea typeface="MS Gothic" pitchFamily="2"/>
                <a:cs typeface="Tahoma" pitchFamily="2"/>
              </a:rPr>
              <a:t>Accompagnement de structures</a:t>
            </a:r>
          </a:p>
          <a:p>
            <a:pPr marL="180722" indent="-179277" defTabSz="914400" hangingPunct="0">
              <a:spcBef>
                <a:spcPts val="485"/>
              </a:spcBef>
              <a:tabLst>
                <a:tab pos="180722" algn="l"/>
                <a:tab pos="1095122" algn="l"/>
                <a:tab pos="2009522" algn="l"/>
                <a:tab pos="2923922" algn="l"/>
                <a:tab pos="3838322" algn="l"/>
                <a:tab pos="4752722" algn="l"/>
                <a:tab pos="5667122" algn="l"/>
                <a:tab pos="6581522" algn="l"/>
                <a:tab pos="7495922" algn="l"/>
                <a:tab pos="8410322" algn="l"/>
                <a:tab pos="9324722" algn="l"/>
                <a:tab pos="10239122" algn="l"/>
              </a:tabLst>
              <a:defRPr sz="1800" b="0" i="0" u="none" strike="noStrike" kern="0" cap="none" spc="0" baseline="0">
                <a:solidFill>
                  <a:srgbClr val="000000"/>
                </a:solidFill>
                <a:uFillTx/>
              </a:defRPr>
            </a:pPr>
            <a:r>
              <a:rPr lang="fr-FR" sz="2400" dirty="0">
                <a:solidFill>
                  <a:srgbClr val="000080"/>
                </a:solidFill>
                <a:latin typeface="Comic Sans MS" pitchFamily="66"/>
                <a:ea typeface="MS Gothic" pitchFamily="2"/>
                <a:cs typeface="Tahoma" pitchFamily="2"/>
              </a:rPr>
              <a:t>Soutien à des projets de jeunes en direct</a:t>
            </a:r>
          </a:p>
          <a:p>
            <a:pPr marL="180722" indent="-179277" defTabSz="914400" hangingPunct="0">
              <a:spcBef>
                <a:spcPts val="485"/>
              </a:spcBef>
              <a:tabLst>
                <a:tab pos="180722" algn="l"/>
                <a:tab pos="1095122" algn="l"/>
                <a:tab pos="2009522" algn="l"/>
                <a:tab pos="2923922" algn="l"/>
                <a:tab pos="3838322" algn="l"/>
                <a:tab pos="4752722" algn="l"/>
                <a:tab pos="5667122" algn="l"/>
                <a:tab pos="6581522" algn="l"/>
                <a:tab pos="7495922" algn="l"/>
                <a:tab pos="8410322" algn="l"/>
                <a:tab pos="9324722" algn="l"/>
                <a:tab pos="10239122" algn="l"/>
              </a:tabLst>
              <a:defRPr sz="1800" b="0" i="0" u="none" strike="noStrike" kern="0" cap="none" spc="0" baseline="0">
                <a:solidFill>
                  <a:srgbClr val="000000"/>
                </a:solidFill>
                <a:uFillTx/>
              </a:defRPr>
            </a:pPr>
            <a:r>
              <a:rPr lang="fr-FR" sz="2400" dirty="0">
                <a:solidFill>
                  <a:srgbClr val="000080"/>
                </a:solidFill>
                <a:latin typeface="Comic Sans MS" pitchFamily="66"/>
                <a:ea typeface="MS Gothic" pitchFamily="2"/>
                <a:cs typeface="Tahoma" pitchFamily="2"/>
              </a:rPr>
              <a:t>Rencontres de jeunes centrées sur l'interculturel, la pratique</a:t>
            </a:r>
          </a:p>
          <a:p>
            <a:endParaRPr lang="fr-FR" dirty="0"/>
          </a:p>
        </p:txBody>
      </p:sp>
    </p:spTree>
    <p:extLst>
      <p:ext uri="{BB962C8B-B14F-4D97-AF65-F5344CB8AC3E}">
        <p14:creationId xmlns:p14="http://schemas.microsoft.com/office/powerpoint/2010/main" val="20525171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C551B357-6B3F-4D8B-A84C-FEDEE9DCBE62}"/>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AF0A13B0-DD32-4961-806C-3D482D09825F}"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25</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50853268-3EE8-4BA4-96B0-2D862DD2EF7B}"/>
              </a:ext>
            </a:extLst>
          </p:cNvPr>
          <p:cNvSpPr txBox="1">
            <a:spLocks noGrp="1"/>
          </p:cNvSpPr>
          <p:nvPr>
            <p:ph type="title" idx="4294967295"/>
          </p:nvPr>
        </p:nvSpPr>
        <p:spPr>
          <a:xfrm>
            <a:off x="2592924" y="624110"/>
            <a:ext cx="8911687" cy="753753"/>
          </a:xfrm>
        </p:spPr>
        <p:txBody>
          <a:bodyPr/>
          <a:lstStyle/>
          <a:p>
            <a:pPr lvl="0"/>
            <a:r>
              <a:rPr lang="fr-FR" sz="3200" b="1" dirty="0">
                <a:solidFill>
                  <a:srgbClr val="996600"/>
                </a:solidFill>
              </a:rPr>
              <a:t>Quelques portails</a:t>
            </a:r>
          </a:p>
        </p:txBody>
      </p:sp>
      <p:sp>
        <p:nvSpPr>
          <p:cNvPr id="4" name="Espace réservé du texte 2">
            <a:extLst>
              <a:ext uri="{FF2B5EF4-FFF2-40B4-BE49-F238E27FC236}">
                <a16:creationId xmlns:a16="http://schemas.microsoft.com/office/drawing/2014/main" id="{00CE78BB-29BB-422C-A81A-1967A3DFED03}"/>
              </a:ext>
            </a:extLst>
          </p:cNvPr>
          <p:cNvSpPr txBox="1">
            <a:spLocks noGrp="1"/>
          </p:cNvSpPr>
          <p:nvPr>
            <p:ph type="body" idx="4294967295"/>
          </p:nvPr>
        </p:nvSpPr>
        <p:spPr>
          <a:xfrm>
            <a:off x="2589212" y="1377863"/>
            <a:ext cx="8915400" cy="4641937"/>
          </a:xfrm>
        </p:spPr>
        <p:txBody>
          <a:bodyPr/>
          <a:lstStyle/>
          <a:p>
            <a:pPr lvl="0">
              <a:buClr>
                <a:srgbClr val="000000"/>
              </a:buClr>
              <a:buSzPct val="100000"/>
              <a:buFont typeface="Arial" pitchFamily="33"/>
              <a:buChar char="•"/>
            </a:pPr>
            <a:r>
              <a:rPr lang="fr-FR" sz="2000" b="1" dirty="0">
                <a:solidFill>
                  <a:srgbClr val="996600"/>
                </a:solidFill>
                <a:latin typeface="Comic Sans MS" pitchFamily="66"/>
              </a:rPr>
              <a:t>Ministère de l'éducation pour la Mobilité européenne et internationale</a:t>
            </a:r>
            <a:r>
              <a:rPr lang="fr-FR" sz="2000" b="1" i="1" dirty="0">
                <a:solidFill>
                  <a:srgbClr val="996600"/>
                </a:solidFill>
                <a:latin typeface="Comic Sans MS" pitchFamily="66"/>
              </a:rPr>
              <a:t> </a:t>
            </a:r>
            <a:r>
              <a:rPr lang="fr-FR" sz="2000" b="1" dirty="0">
                <a:solidFill>
                  <a:srgbClr val="996600"/>
                </a:solidFill>
                <a:latin typeface="Comic Sans MS" pitchFamily="66"/>
              </a:rPr>
              <a:t>:</a:t>
            </a:r>
            <a:r>
              <a:rPr lang="fr-FR" sz="2200" b="1" dirty="0">
                <a:solidFill>
                  <a:srgbClr val="996600"/>
                </a:solidFill>
                <a:latin typeface="Comic Sans MS" pitchFamily="66"/>
              </a:rPr>
              <a:t> </a:t>
            </a:r>
            <a:r>
              <a:rPr lang="fr-FR" b="1" i="1" dirty="0">
                <a:solidFill>
                  <a:srgbClr val="996600"/>
                </a:solidFill>
                <a:latin typeface="Comic Sans MS" pitchFamily="66"/>
              </a:rPr>
              <a:t>Découvrir le monde. Vivez une expérience à l'étranger. </a:t>
            </a:r>
            <a:r>
              <a:rPr lang="fr-FR" b="1" dirty="0">
                <a:solidFill>
                  <a:srgbClr val="996600"/>
                </a:solidFill>
                <a:latin typeface="Comic Sans MS" pitchFamily="66"/>
              </a:rPr>
              <a:t>Site : </a:t>
            </a:r>
            <a:r>
              <a:rPr lang="fr-FR" b="1" dirty="0">
                <a:solidFill>
                  <a:srgbClr val="996600"/>
                </a:solidFill>
                <a:latin typeface="Comic Sans MS" pitchFamily="66"/>
                <a:hlinkClick r:id="rId3"/>
              </a:rPr>
              <a:t>http://decouvrirlemonde.jeunes.gouv.fr</a:t>
            </a:r>
            <a:r>
              <a:rPr lang="fr-FR" b="1" dirty="0">
                <a:solidFill>
                  <a:srgbClr val="996600"/>
                </a:solidFill>
                <a:latin typeface="Comic Sans MS" pitchFamily="66"/>
              </a:rPr>
              <a:t> </a:t>
            </a:r>
          </a:p>
          <a:p>
            <a:pPr lvl="0">
              <a:buClr>
                <a:srgbClr val="000000"/>
              </a:buClr>
              <a:buSzPct val="100000"/>
              <a:buFont typeface="Arial" pitchFamily="33"/>
              <a:buChar char="•"/>
            </a:pPr>
            <a:r>
              <a:rPr lang="fr-FR" sz="2200" b="1" dirty="0">
                <a:solidFill>
                  <a:srgbClr val="996600"/>
                </a:solidFill>
              </a:rPr>
              <a:t> </a:t>
            </a:r>
            <a:r>
              <a:rPr lang="fr-FR" sz="2000" b="1" dirty="0">
                <a:solidFill>
                  <a:srgbClr val="996600"/>
                </a:solidFill>
                <a:latin typeface="Comic Sans MS" pitchFamily="66"/>
              </a:rPr>
              <a:t>Ministère de l'Europe et des Affaires étrangères: </a:t>
            </a:r>
            <a:r>
              <a:rPr lang="fr-FR" sz="2000" b="1" dirty="0">
                <a:solidFill>
                  <a:srgbClr val="996600"/>
                </a:solidFill>
                <a:latin typeface="Comic Sans MS" pitchFamily="66"/>
                <a:hlinkClick r:id="rId4"/>
              </a:rPr>
              <a:t>https://www.diplomatie.gouv.fr/fr/</a:t>
            </a:r>
            <a:r>
              <a:rPr lang="fr-FR" sz="2000" b="1" dirty="0">
                <a:solidFill>
                  <a:srgbClr val="996600"/>
                </a:solidFill>
                <a:latin typeface="Comic Sans MS" pitchFamily="66"/>
              </a:rPr>
              <a:t> </a:t>
            </a:r>
          </a:p>
          <a:p>
            <a:pPr lvl="0">
              <a:buClr>
                <a:srgbClr val="000000"/>
              </a:buClr>
              <a:buSzPct val="100000"/>
              <a:buFont typeface="Arial" pitchFamily="33"/>
              <a:buChar char="•"/>
            </a:pPr>
            <a:r>
              <a:rPr lang="fr-FR" sz="2000" b="1" dirty="0">
                <a:solidFill>
                  <a:srgbClr val="996600"/>
                </a:solidFill>
                <a:latin typeface="Comic Sans MS" pitchFamily="66"/>
              </a:rPr>
              <a:t>Agence EACEA </a:t>
            </a:r>
            <a:r>
              <a:rPr lang="fr-FR" sz="2200" i="1" dirty="0">
                <a:solidFill>
                  <a:srgbClr val="996600"/>
                </a:solidFill>
              </a:rPr>
              <a:t>:</a:t>
            </a:r>
            <a:r>
              <a:rPr lang="fr-FR" b="1" i="1" dirty="0">
                <a:solidFill>
                  <a:srgbClr val="996600"/>
                </a:solidFill>
              </a:rPr>
              <a:t> </a:t>
            </a:r>
            <a:r>
              <a:rPr lang="fr-FR" b="1" i="1" dirty="0">
                <a:solidFill>
                  <a:srgbClr val="996600"/>
                </a:solidFill>
                <a:latin typeface="Comic Sans MS" pitchFamily="66"/>
              </a:rPr>
              <a:t>Education, </a:t>
            </a:r>
            <a:r>
              <a:rPr lang="fr-FR" b="1" i="1" dirty="0" err="1">
                <a:solidFill>
                  <a:srgbClr val="996600"/>
                </a:solidFill>
                <a:latin typeface="Comic Sans MS" pitchFamily="66"/>
              </a:rPr>
              <a:t>Audiovisual</a:t>
            </a:r>
            <a:r>
              <a:rPr lang="fr-FR" b="1" i="1" dirty="0">
                <a:solidFill>
                  <a:srgbClr val="996600"/>
                </a:solidFill>
                <a:latin typeface="Comic Sans MS" pitchFamily="66"/>
              </a:rPr>
              <a:t> and Culture </a:t>
            </a:r>
            <a:r>
              <a:rPr lang="fr-FR" b="1" i="1" dirty="0" err="1">
                <a:solidFill>
                  <a:srgbClr val="996600"/>
                </a:solidFill>
                <a:latin typeface="Comic Sans MS" pitchFamily="66"/>
              </a:rPr>
              <a:t>Executive</a:t>
            </a:r>
            <a:r>
              <a:rPr lang="fr-FR" b="1" i="1" dirty="0">
                <a:solidFill>
                  <a:srgbClr val="996600"/>
                </a:solidFill>
                <a:latin typeface="Comic Sans MS" pitchFamily="66"/>
              </a:rPr>
              <a:t> Agency. </a:t>
            </a:r>
            <a:r>
              <a:rPr lang="fr-FR" b="1" dirty="0">
                <a:solidFill>
                  <a:srgbClr val="996600"/>
                </a:solidFill>
                <a:latin typeface="Comic Sans MS" pitchFamily="66"/>
              </a:rPr>
              <a:t>Site: </a:t>
            </a:r>
            <a:r>
              <a:rPr lang="fr-FR" b="1" dirty="0">
                <a:solidFill>
                  <a:srgbClr val="996600"/>
                </a:solidFill>
                <a:latin typeface="Comic Sans MS" pitchFamily="66"/>
                <a:hlinkClick r:id="rId5"/>
              </a:rPr>
              <a:t>https://eacea.ec.europa.eu</a:t>
            </a:r>
            <a:endParaRPr lang="fr-FR" b="1" dirty="0">
              <a:solidFill>
                <a:srgbClr val="996600"/>
              </a:solidFill>
              <a:latin typeface="Comic Sans MS" pitchFamily="66"/>
            </a:endParaRPr>
          </a:p>
          <a:p>
            <a:pPr lvl="0">
              <a:buClr>
                <a:srgbClr val="000000"/>
              </a:buClr>
              <a:buSzPct val="100000"/>
              <a:buFont typeface="Arial" pitchFamily="33"/>
              <a:buChar char="•"/>
            </a:pPr>
            <a:r>
              <a:rPr lang="fr-FR" b="1" dirty="0">
                <a:solidFill>
                  <a:srgbClr val="996600"/>
                </a:solidFill>
                <a:latin typeface="Comic Sans MS" pitchFamily="66"/>
              </a:rPr>
              <a:t>Agence Erasmus+ : </a:t>
            </a:r>
            <a:r>
              <a:rPr lang="fr-FR" b="1" dirty="0">
                <a:solidFill>
                  <a:srgbClr val="996600"/>
                </a:solidFill>
                <a:latin typeface="Comic Sans MS" pitchFamily="66"/>
                <a:hlinkClick r:id="rId6"/>
              </a:rPr>
              <a:t>http://www.agence-erasmus.fr/</a:t>
            </a:r>
            <a:r>
              <a:rPr lang="fr-FR" b="1" dirty="0">
                <a:solidFill>
                  <a:srgbClr val="996600"/>
                </a:solidFill>
                <a:latin typeface="Comic Sans MS" pitchFamily="66"/>
              </a:rPr>
              <a:t> </a:t>
            </a:r>
          </a:p>
          <a:p>
            <a:pPr lvl="0">
              <a:buClr>
                <a:srgbClr val="000000"/>
              </a:buClr>
              <a:buSzPct val="100000"/>
              <a:buFont typeface="Arial" pitchFamily="33"/>
              <a:buChar char="•"/>
            </a:pPr>
            <a:r>
              <a:rPr lang="fr-FR" b="1" dirty="0">
                <a:solidFill>
                  <a:srgbClr val="996600"/>
                </a:solidFill>
                <a:latin typeface="Comic Sans MS" pitchFamily="66"/>
              </a:rPr>
              <a:t>Corps européen de solidarité: </a:t>
            </a:r>
            <a:r>
              <a:rPr lang="fr-FR" b="1" dirty="0">
                <a:solidFill>
                  <a:srgbClr val="996600"/>
                </a:solidFill>
                <a:latin typeface="Comic Sans MS" pitchFamily="66"/>
                <a:hlinkClick r:id="rId7"/>
              </a:rPr>
              <a:t>https://europa.eu/youth/solidarity_fr</a:t>
            </a:r>
            <a:r>
              <a:rPr lang="fr-FR" b="1" dirty="0">
                <a:solidFill>
                  <a:srgbClr val="996600"/>
                </a:solidFill>
                <a:latin typeface="Comic Sans MS" pitchFamily="66"/>
              </a:rPr>
              <a:t> </a:t>
            </a:r>
          </a:p>
          <a:p>
            <a:pPr lvl="0">
              <a:buClr>
                <a:srgbClr val="000000"/>
              </a:buClr>
              <a:buSzPct val="100000"/>
              <a:buFont typeface="Arial" pitchFamily="33"/>
              <a:buChar char="•"/>
            </a:pPr>
            <a:r>
              <a:rPr lang="fr-FR" b="1" dirty="0">
                <a:solidFill>
                  <a:srgbClr val="996600"/>
                </a:solidFill>
                <a:latin typeface="Comic Sans MS" pitchFamily="66"/>
              </a:rPr>
              <a:t>Jeunes à travers le monde : </a:t>
            </a:r>
            <a:r>
              <a:rPr lang="fr-FR" b="1" dirty="0">
                <a:solidFill>
                  <a:srgbClr val="996600"/>
                </a:solidFill>
                <a:latin typeface="Comic Sans MS" pitchFamily="66"/>
                <a:hlinkClick r:id="rId8"/>
              </a:rPr>
              <a:t>http://www.international-jtm.com/</a:t>
            </a:r>
            <a:r>
              <a:rPr lang="fr-FR" b="1" dirty="0">
                <a:solidFill>
                  <a:srgbClr val="996600"/>
                </a:solidFill>
                <a:latin typeface="Comic Sans MS" pitchFamily="66"/>
              </a:rPr>
              <a:t> </a:t>
            </a:r>
          </a:p>
          <a:p>
            <a:pPr lvl="0">
              <a:buClr>
                <a:srgbClr val="000000"/>
              </a:buClr>
              <a:buSzPct val="100000"/>
              <a:buFont typeface="Arial" pitchFamily="33"/>
              <a:buChar char="•"/>
            </a:pPr>
            <a:r>
              <a:rPr lang="fr-FR" b="1" dirty="0">
                <a:solidFill>
                  <a:srgbClr val="996600"/>
                </a:solidFill>
                <a:latin typeface="Comic Sans MS" pitchFamily="66"/>
              </a:rPr>
              <a:t>AEDE-France : </a:t>
            </a:r>
            <a:r>
              <a:rPr lang="fr-FR" b="1" dirty="0">
                <a:solidFill>
                  <a:srgbClr val="996600"/>
                </a:solidFill>
                <a:latin typeface="Comic Sans MS" pitchFamily="66"/>
                <a:hlinkClick r:id="rId9"/>
              </a:rPr>
              <a:t>http://www.aede-france.org</a:t>
            </a:r>
            <a:r>
              <a:rPr lang="fr-FR" b="1" dirty="0">
                <a:solidFill>
                  <a:srgbClr val="996600"/>
                </a:solidFill>
                <a:latin typeface="Comic Sans MS" pitchFamily="66"/>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CF3C1E47-8DA5-45B6-92E1-96E04F014402}"/>
              </a:ext>
            </a:extLst>
          </p:cNvPr>
          <p:cNvPicPr>
            <a:picLocks noChangeAspect="1"/>
          </p:cNvPicPr>
          <p:nvPr/>
        </p:nvPicPr>
        <p:blipFill>
          <a:blip r:embed="rId2"/>
          <a:stretch>
            <a:fillRect/>
          </a:stretch>
        </p:blipFill>
        <p:spPr>
          <a:xfrm>
            <a:off x="3241110" y="556305"/>
            <a:ext cx="6704555" cy="5861279"/>
          </a:xfrm>
          <a:prstGeom prst="rect">
            <a:avLst/>
          </a:prstGeom>
        </p:spPr>
      </p:pic>
    </p:spTree>
    <p:extLst>
      <p:ext uri="{BB962C8B-B14F-4D97-AF65-F5344CB8AC3E}">
        <p14:creationId xmlns:p14="http://schemas.microsoft.com/office/powerpoint/2010/main" val="33258845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85636F-B37D-4821-90D8-71347369BF93}"/>
              </a:ext>
            </a:extLst>
          </p:cNvPr>
          <p:cNvSpPr>
            <a:spLocks noGrp="1"/>
          </p:cNvSpPr>
          <p:nvPr>
            <p:ph type="title"/>
          </p:nvPr>
        </p:nvSpPr>
        <p:spPr/>
        <p:txBody>
          <a:bodyPr/>
          <a:lstStyle/>
          <a:p>
            <a:r>
              <a:rPr lang="fr-FR" dirty="0"/>
              <a:t>Merci de votre attention !</a:t>
            </a:r>
          </a:p>
        </p:txBody>
      </p:sp>
      <p:pic>
        <p:nvPicPr>
          <p:cNvPr id="5" name="Espace réservé du contenu 4">
            <a:extLst>
              <a:ext uri="{FF2B5EF4-FFF2-40B4-BE49-F238E27FC236}">
                <a16:creationId xmlns:a16="http://schemas.microsoft.com/office/drawing/2014/main" id="{7E12CC72-C2C0-4B22-9771-B61ABC58AFF3}"/>
              </a:ext>
            </a:extLst>
          </p:cNvPr>
          <p:cNvPicPr>
            <a:picLocks noGrp="1" noChangeAspect="1"/>
          </p:cNvPicPr>
          <p:nvPr>
            <p:ph idx="1"/>
          </p:nvPr>
        </p:nvPicPr>
        <p:blipFill>
          <a:blip r:embed="rId2"/>
          <a:stretch>
            <a:fillRect/>
          </a:stretch>
        </p:blipFill>
        <p:spPr>
          <a:xfrm>
            <a:off x="2938951" y="1905000"/>
            <a:ext cx="7150065" cy="3744847"/>
          </a:xfrm>
        </p:spPr>
      </p:pic>
    </p:spTree>
    <p:extLst>
      <p:ext uri="{BB962C8B-B14F-4D97-AF65-F5344CB8AC3E}">
        <p14:creationId xmlns:p14="http://schemas.microsoft.com/office/powerpoint/2010/main" val="4251388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9E1A40-2FA6-47D5-8DF9-803777E705A3}"/>
              </a:ext>
            </a:extLst>
          </p:cNvPr>
          <p:cNvSpPr>
            <a:spLocks noGrp="1"/>
          </p:cNvSpPr>
          <p:nvPr>
            <p:ph type="title"/>
          </p:nvPr>
        </p:nvSpPr>
        <p:spPr/>
        <p:txBody>
          <a:bodyPr/>
          <a:lstStyle/>
          <a:p>
            <a:r>
              <a:rPr lang="fr-FR" dirty="0"/>
              <a:t>Quelques adresses</a:t>
            </a:r>
          </a:p>
        </p:txBody>
      </p:sp>
      <p:sp>
        <p:nvSpPr>
          <p:cNvPr id="3" name="Espace réservé du contenu 2">
            <a:extLst>
              <a:ext uri="{FF2B5EF4-FFF2-40B4-BE49-F238E27FC236}">
                <a16:creationId xmlns:a16="http://schemas.microsoft.com/office/drawing/2014/main" id="{E0FB8F62-F3C7-4B5C-96D5-17954C5827B7}"/>
              </a:ext>
            </a:extLst>
          </p:cNvPr>
          <p:cNvSpPr>
            <a:spLocks noGrp="1"/>
          </p:cNvSpPr>
          <p:nvPr>
            <p:ph idx="1"/>
          </p:nvPr>
        </p:nvSpPr>
        <p:spPr/>
        <p:txBody>
          <a:bodyPr/>
          <a:lstStyle/>
          <a:p>
            <a:r>
              <a:rPr lang="fr-FR" dirty="0">
                <a:hlinkClick r:id="rId2"/>
              </a:rPr>
              <a:t>https://www.youtube.com/watch?v=Zav4QikC0fI&amp;feature=youtu.be</a:t>
            </a:r>
            <a:endParaRPr lang="fr-FR" dirty="0"/>
          </a:p>
          <a:p>
            <a:r>
              <a:rPr lang="fr-FR" dirty="0"/>
              <a:t>STEMcoalition.eu: </a:t>
            </a:r>
            <a:r>
              <a:rPr lang="fr-FR" dirty="0">
                <a:hlinkClick r:id="rId3"/>
              </a:rPr>
              <a:t>http://www.stemcoalition.eu/</a:t>
            </a:r>
            <a:r>
              <a:rPr lang="fr-FR" dirty="0"/>
              <a:t> </a:t>
            </a:r>
          </a:p>
          <a:p>
            <a:r>
              <a:rPr lang="fr-FR" dirty="0"/>
              <a:t>Verimedia.org: </a:t>
            </a:r>
            <a:r>
              <a:rPr lang="fr-FR" dirty="0">
                <a:hlinkClick r:id="rId4"/>
              </a:rPr>
              <a:t>http://www.verimedia.org/</a:t>
            </a:r>
            <a:r>
              <a:rPr lang="fr-FR" dirty="0"/>
              <a:t> </a:t>
            </a:r>
          </a:p>
          <a:p>
            <a:r>
              <a:rPr lang="fr-FR" dirty="0"/>
              <a:t>Energyandstuff.org: </a:t>
            </a:r>
            <a:r>
              <a:rPr lang="fr-FR" dirty="0">
                <a:hlinkClick r:id="rId5"/>
              </a:rPr>
              <a:t>https://www.energyandstuff.org/fr-fr</a:t>
            </a:r>
            <a:r>
              <a:rPr lang="fr-FR" dirty="0"/>
              <a:t> </a:t>
            </a:r>
          </a:p>
          <a:p>
            <a:r>
              <a:rPr lang="fr-FR" dirty="0"/>
              <a:t>Contre les discours de haine: </a:t>
            </a:r>
            <a:r>
              <a:rPr lang="fr-FR" dirty="0">
                <a:hlinkClick r:id="rId6"/>
              </a:rPr>
              <a:t>http://egalitecontreracisme.fr/dispositifs/mouvement-contre-le-discours-de-haine</a:t>
            </a:r>
            <a:r>
              <a:rPr lang="fr-FR" dirty="0"/>
              <a:t> </a:t>
            </a:r>
          </a:p>
          <a:p>
            <a:r>
              <a:rPr lang="fr-FR" dirty="0"/>
              <a:t>Cette fois, je vote! </a:t>
            </a:r>
            <a:r>
              <a:rPr lang="fr-FR" dirty="0">
                <a:hlinkClick r:id="rId7"/>
              </a:rPr>
              <a:t>https://www.cettefoisjevote.eu/</a:t>
            </a:r>
            <a:r>
              <a:rPr lang="fr-FR" dirty="0"/>
              <a:t> </a:t>
            </a:r>
          </a:p>
        </p:txBody>
      </p:sp>
    </p:spTree>
    <p:extLst>
      <p:ext uri="{BB962C8B-B14F-4D97-AF65-F5344CB8AC3E}">
        <p14:creationId xmlns:p14="http://schemas.microsoft.com/office/powerpoint/2010/main" val="4002034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D818681A-D9A3-436F-9B0B-5C7154331093}"/>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4418A995-6042-490E-819F-4663964B4017}"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4</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D4D36BB1-402E-4AAE-B5B4-579242CF6E4C}"/>
              </a:ext>
            </a:extLst>
          </p:cNvPr>
          <p:cNvSpPr txBox="1">
            <a:spLocks noGrp="1"/>
          </p:cNvSpPr>
          <p:nvPr>
            <p:ph type="title" idx="4294967295"/>
          </p:nvPr>
        </p:nvSpPr>
        <p:spPr>
          <a:xfrm>
            <a:off x="2196989" y="416339"/>
            <a:ext cx="8375867" cy="1385713"/>
          </a:xfrm>
        </p:spPr>
        <p:txBody>
          <a:bodyPr vert="horz" wrap="none" lIns="92162" tIns="46076" rIns="92162" bIns="46076" rtlCol="0" anchor="t">
            <a:spAutoFit/>
          </a:bodyPr>
          <a:lstStyle/>
          <a:p>
            <a:pPr lvl="0"/>
            <a:br>
              <a:rPr lang="fr-FR" sz="2800" b="1" dirty="0">
                <a:solidFill>
                  <a:srgbClr val="000080"/>
                </a:solidFill>
                <a:latin typeface="Comic Sans MS" pitchFamily="66"/>
              </a:rPr>
            </a:br>
            <a:r>
              <a:rPr lang="fr-FR" sz="2800" b="1" dirty="0">
                <a:solidFill>
                  <a:srgbClr val="000080"/>
                </a:solidFill>
                <a:latin typeface="Comic Sans MS" pitchFamily="66"/>
              </a:rPr>
              <a:t>Différents types de programmes et de projets</a:t>
            </a:r>
            <a:br>
              <a:rPr lang="fr-FR" sz="2800" b="1" dirty="0">
                <a:solidFill>
                  <a:srgbClr val="000080"/>
                </a:solidFill>
                <a:latin typeface="Comic Sans MS" pitchFamily="66"/>
              </a:rPr>
            </a:br>
            <a:r>
              <a:rPr lang="fr-FR" sz="2800" b="1" dirty="0">
                <a:solidFill>
                  <a:srgbClr val="000080"/>
                </a:solidFill>
                <a:latin typeface="Comic Sans MS" pitchFamily="66"/>
              </a:rPr>
              <a:t>européens, nationaux et franco-allemands</a:t>
            </a:r>
          </a:p>
        </p:txBody>
      </p:sp>
      <p:sp>
        <p:nvSpPr>
          <p:cNvPr id="4" name="Espace réservé du texte 2">
            <a:extLst>
              <a:ext uri="{FF2B5EF4-FFF2-40B4-BE49-F238E27FC236}">
                <a16:creationId xmlns:a16="http://schemas.microsoft.com/office/drawing/2014/main" id="{FACA2E93-86E1-4D5B-BAE3-AC1552B00A6C}"/>
              </a:ext>
            </a:extLst>
          </p:cNvPr>
          <p:cNvSpPr txBox="1">
            <a:spLocks noGrp="1"/>
          </p:cNvSpPr>
          <p:nvPr>
            <p:ph type="body" idx="4294967295"/>
          </p:nvPr>
        </p:nvSpPr>
        <p:spPr>
          <a:xfrm>
            <a:off x="1667999" y="1698124"/>
            <a:ext cx="8215566" cy="3390686"/>
          </a:xfrm>
        </p:spPr>
        <p:txBody>
          <a:bodyPr vert="horz" wrap="none" lIns="92162" tIns="46076" rIns="92162" bIns="46076" rtlCol="0">
            <a:spAutoFit/>
          </a:bodyPr>
          <a:lstStyle/>
          <a:p>
            <a:pPr>
              <a:lnSpc>
                <a:spcPct val="130000"/>
              </a:lnSpc>
              <a:spcBef>
                <a:spcPts val="695"/>
              </a:spcBef>
            </a:pPr>
            <a:r>
              <a:rPr lang="fr-FR" sz="2000" b="1" dirty="0">
                <a:solidFill>
                  <a:srgbClr val="000066"/>
                </a:solidFill>
                <a:latin typeface="Comic Sans MS" pitchFamily="66"/>
              </a:rPr>
              <a:t>I-Quelques programmes européens</a:t>
            </a:r>
            <a:r>
              <a:rPr lang="fr-FR" sz="2400" b="1" dirty="0">
                <a:solidFill>
                  <a:srgbClr val="000066"/>
                </a:solidFill>
                <a:latin typeface="Comic Sans MS" pitchFamily="66"/>
              </a:rPr>
              <a:t>  </a:t>
            </a:r>
            <a:r>
              <a:rPr lang="fr-FR" sz="2400" dirty="0">
                <a:solidFill>
                  <a:srgbClr val="000066"/>
                </a:solidFill>
                <a:latin typeface="Comic Sans MS" pitchFamily="66"/>
              </a:rPr>
              <a:t> </a:t>
            </a: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000" b="1" dirty="0">
                <a:solidFill>
                  <a:srgbClr val="000066"/>
                </a:solidFill>
                <a:latin typeface="Comic Sans MS" pitchFamily="66"/>
                <a:ea typeface="MS Gothic" pitchFamily="2"/>
                <a:cs typeface="Tahoma" pitchFamily="2"/>
              </a:rPr>
              <a:t>1-+Erasmus+ </a:t>
            </a:r>
          </a:p>
          <a:p>
            <a:pPr marL="0" lvl="1" indent="0">
              <a:spcBef>
                <a:spcPts val="800"/>
              </a:spcBef>
              <a:buNone/>
              <a:tabLst>
                <a:tab pos="571317" algn="l"/>
                <a:tab pos="1485717" algn="l"/>
                <a:tab pos="2400117" algn="l"/>
                <a:tab pos="3314517" algn="l"/>
                <a:tab pos="4228917" algn="l"/>
                <a:tab pos="5143317" algn="l"/>
                <a:tab pos="6057717" algn="l"/>
                <a:tab pos="6972117" algn="l"/>
                <a:tab pos="7886517" algn="l"/>
                <a:tab pos="8800917" algn="l"/>
                <a:tab pos="9715317" algn="l"/>
              </a:tabLst>
            </a:pPr>
            <a:r>
              <a:rPr lang="fr-FR" sz="2000" b="1" dirty="0">
                <a:solidFill>
                  <a:schemeClr val="accent3">
                    <a:lumMod val="75000"/>
                  </a:schemeClr>
                </a:solidFill>
                <a:latin typeface="Comic Sans MS" pitchFamily="66"/>
                <a:ea typeface="MS Gothic" pitchFamily="2"/>
                <a:cs typeface="Tahoma" pitchFamily="2"/>
              </a:rPr>
              <a:t>2-L'Europe pour les Citoyens</a:t>
            </a:r>
          </a:p>
          <a:p>
            <a:pPr>
              <a:lnSpc>
                <a:spcPct val="130000"/>
              </a:lnSpc>
              <a:spcBef>
                <a:spcPts val="695"/>
              </a:spcBef>
            </a:pPr>
            <a:r>
              <a:rPr lang="fr-FR" sz="2000" b="1" dirty="0">
                <a:solidFill>
                  <a:srgbClr val="000066"/>
                </a:solidFill>
                <a:latin typeface="Comic Sans MS" pitchFamily="66"/>
              </a:rPr>
              <a:t>II- Le Corps européen de solidarité</a:t>
            </a:r>
          </a:p>
          <a:p>
            <a:pPr>
              <a:lnSpc>
                <a:spcPct val="130000"/>
              </a:lnSpc>
              <a:spcBef>
                <a:spcPts val="695"/>
              </a:spcBef>
            </a:pPr>
            <a:r>
              <a:rPr lang="fr-FR" sz="2000" b="1" dirty="0">
                <a:solidFill>
                  <a:srgbClr val="000066"/>
                </a:solidFill>
                <a:latin typeface="Comic Sans MS" pitchFamily="66"/>
              </a:rPr>
              <a:t>III-</a:t>
            </a:r>
            <a:r>
              <a:rPr lang="fr-FR" sz="2000" dirty="0">
                <a:solidFill>
                  <a:srgbClr val="000066"/>
                </a:solidFill>
                <a:latin typeface="Comic Sans MS" pitchFamily="66"/>
              </a:rPr>
              <a:t> </a:t>
            </a:r>
            <a:r>
              <a:rPr lang="fr-FR" sz="2000" b="1" dirty="0">
                <a:solidFill>
                  <a:srgbClr val="000066"/>
                </a:solidFill>
                <a:latin typeface="Comic Sans MS" pitchFamily="66"/>
              </a:rPr>
              <a:t>Le COREMOB  Bretagne</a:t>
            </a:r>
            <a:r>
              <a:rPr lang="fr-FR" sz="2000" dirty="0">
                <a:solidFill>
                  <a:srgbClr val="000066"/>
                </a:solidFill>
                <a:latin typeface="Comic Sans MS" pitchFamily="66"/>
              </a:rPr>
              <a:t> (</a:t>
            </a:r>
            <a:r>
              <a:rPr lang="fr-FR" sz="2000" dirty="0" err="1">
                <a:solidFill>
                  <a:srgbClr val="000066"/>
                </a:solidFill>
                <a:latin typeface="Comic Sans MS" pitchFamily="66"/>
              </a:rPr>
              <a:t>COmité</a:t>
            </a:r>
            <a:r>
              <a:rPr lang="fr-FR" sz="2000" dirty="0">
                <a:solidFill>
                  <a:srgbClr val="000066"/>
                </a:solidFill>
                <a:latin typeface="Comic Sans MS" pitchFamily="66"/>
              </a:rPr>
              <a:t> </a:t>
            </a:r>
            <a:r>
              <a:rPr lang="fr-FR" sz="2000" dirty="0" err="1">
                <a:solidFill>
                  <a:srgbClr val="000066"/>
                </a:solidFill>
                <a:latin typeface="Comic Sans MS" pitchFamily="66"/>
              </a:rPr>
              <a:t>REgional</a:t>
            </a:r>
            <a:r>
              <a:rPr lang="fr-FR" sz="2000" dirty="0">
                <a:solidFill>
                  <a:srgbClr val="000066"/>
                </a:solidFill>
                <a:latin typeface="Comic Sans MS" pitchFamily="66"/>
              </a:rPr>
              <a:t> de la </a:t>
            </a:r>
            <a:r>
              <a:rPr lang="fr-FR" sz="2000" dirty="0" err="1">
                <a:solidFill>
                  <a:srgbClr val="000066"/>
                </a:solidFill>
                <a:latin typeface="Comic Sans MS" pitchFamily="66"/>
              </a:rPr>
              <a:t>MOBilité</a:t>
            </a:r>
            <a:r>
              <a:rPr lang="fr-FR" sz="2000" dirty="0">
                <a:solidFill>
                  <a:srgbClr val="000066"/>
                </a:solidFill>
                <a:latin typeface="Comic Sans MS" pitchFamily="66"/>
              </a:rPr>
              <a:t>)</a:t>
            </a:r>
          </a:p>
          <a:p>
            <a:pPr>
              <a:lnSpc>
                <a:spcPct val="130000"/>
              </a:lnSpc>
              <a:spcBef>
                <a:spcPts val="695"/>
              </a:spcBef>
            </a:pPr>
            <a:r>
              <a:rPr lang="fr-FR" sz="2000" b="1" dirty="0">
                <a:solidFill>
                  <a:srgbClr val="000066"/>
                </a:solidFill>
                <a:latin typeface="Comic Sans MS" pitchFamily="66"/>
              </a:rPr>
              <a:t>IV-L'OFAJ</a:t>
            </a:r>
            <a:r>
              <a:rPr lang="fr-FR" sz="2000" dirty="0">
                <a:solidFill>
                  <a:srgbClr val="000066"/>
                </a:solidFill>
                <a:latin typeface="Comic Sans MS" pitchFamily="66"/>
              </a:rPr>
              <a:t> (</a:t>
            </a:r>
            <a:r>
              <a:rPr lang="fr-FR" sz="2000" b="1" dirty="0">
                <a:solidFill>
                  <a:srgbClr val="000066"/>
                </a:solidFill>
                <a:latin typeface="Comic Sans MS" pitchFamily="66"/>
              </a:rPr>
              <a:t>O</a:t>
            </a:r>
            <a:r>
              <a:rPr lang="fr-FR" sz="2000" dirty="0">
                <a:solidFill>
                  <a:srgbClr val="000066"/>
                </a:solidFill>
                <a:latin typeface="Comic Sans MS" pitchFamily="66"/>
              </a:rPr>
              <a:t>ffice </a:t>
            </a:r>
            <a:r>
              <a:rPr lang="fr-FR" sz="2000" b="1" dirty="0">
                <a:solidFill>
                  <a:srgbClr val="000066"/>
                </a:solidFill>
                <a:latin typeface="Comic Sans MS" pitchFamily="66"/>
              </a:rPr>
              <a:t>F</a:t>
            </a:r>
            <a:r>
              <a:rPr lang="fr-FR" sz="2000" dirty="0">
                <a:solidFill>
                  <a:srgbClr val="000066"/>
                </a:solidFill>
                <a:latin typeface="Comic Sans MS" pitchFamily="66"/>
              </a:rPr>
              <a:t>ranco-</a:t>
            </a:r>
            <a:r>
              <a:rPr lang="fr-FR" sz="2000" b="1" dirty="0">
                <a:solidFill>
                  <a:srgbClr val="000066"/>
                </a:solidFill>
                <a:latin typeface="Comic Sans MS" pitchFamily="66"/>
              </a:rPr>
              <a:t>A</a:t>
            </a:r>
            <a:r>
              <a:rPr lang="fr-FR" sz="2000" dirty="0">
                <a:solidFill>
                  <a:srgbClr val="000066"/>
                </a:solidFill>
                <a:latin typeface="Comic Sans MS" pitchFamily="66"/>
              </a:rPr>
              <a:t>llemand pour la </a:t>
            </a:r>
            <a:r>
              <a:rPr lang="fr-FR" sz="2000" b="1" dirty="0">
                <a:solidFill>
                  <a:srgbClr val="000066"/>
                </a:solidFill>
                <a:latin typeface="Comic Sans MS" pitchFamily="66"/>
              </a:rPr>
              <a:t>J</a:t>
            </a:r>
            <a:r>
              <a:rPr lang="fr-FR" sz="2000" dirty="0">
                <a:solidFill>
                  <a:srgbClr val="000066"/>
                </a:solidFill>
                <a:latin typeface="Comic Sans MS" pitchFamily="66"/>
              </a:rPr>
              <a:t>eunesse)</a:t>
            </a:r>
          </a:p>
          <a:p>
            <a:pPr>
              <a:lnSpc>
                <a:spcPct val="130000"/>
              </a:lnSpc>
              <a:spcBef>
                <a:spcPts val="695"/>
              </a:spcBef>
            </a:pPr>
            <a:endParaRPr lang="fr-FR" sz="2400" dirty="0">
              <a:solidFill>
                <a:srgbClr val="000099"/>
              </a:solidFill>
              <a:latin typeface="Comic Sans MS" pitchFamily="66"/>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B14765-1F07-460C-83D9-FC6A05A43F78}"/>
              </a:ext>
            </a:extLst>
          </p:cNvPr>
          <p:cNvSpPr>
            <a:spLocks noGrp="1"/>
          </p:cNvSpPr>
          <p:nvPr>
            <p:ph type="title"/>
          </p:nvPr>
        </p:nvSpPr>
        <p:spPr/>
        <p:txBody>
          <a:bodyPr/>
          <a:lstStyle/>
          <a:p>
            <a:r>
              <a:rPr lang="fr-FR" dirty="0"/>
              <a:t>I- Quelques programmes européens</a:t>
            </a:r>
          </a:p>
        </p:txBody>
      </p:sp>
      <p:sp>
        <p:nvSpPr>
          <p:cNvPr id="3" name="Espace réservé du contenu 2">
            <a:extLst>
              <a:ext uri="{FF2B5EF4-FFF2-40B4-BE49-F238E27FC236}">
                <a16:creationId xmlns:a16="http://schemas.microsoft.com/office/drawing/2014/main" id="{AF490108-958E-41F6-B9F3-7F2B4A932CE4}"/>
              </a:ext>
            </a:extLst>
          </p:cNvPr>
          <p:cNvSpPr>
            <a:spLocks noGrp="1"/>
          </p:cNvSpPr>
          <p:nvPr>
            <p:ph idx="1"/>
          </p:nvPr>
        </p:nvSpPr>
        <p:spPr>
          <a:xfrm>
            <a:off x="2589212" y="1377863"/>
            <a:ext cx="8915400" cy="4856027"/>
          </a:xfrm>
        </p:spPr>
        <p:txBody>
          <a:bodyPr>
            <a:normAutofit/>
          </a:bodyPr>
          <a:lstStyle/>
          <a:p>
            <a:pPr marL="0" indent="0" algn="ctr" defTabSz="914400" hangingPunct="0">
              <a:spcBef>
                <a:spcPts val="485"/>
              </a:spcBef>
              <a:buNone/>
              <a:tabLst>
                <a:tab pos="0" algn="l"/>
                <a:tab pos="447479"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dirty="0">
                <a:solidFill>
                  <a:srgbClr val="000080"/>
                </a:solidFill>
                <a:latin typeface="Arial" pitchFamily="18"/>
                <a:ea typeface="MS Gothic" pitchFamily="2"/>
                <a:cs typeface="Tahoma" pitchFamily="2"/>
              </a:rPr>
              <a:t>1- ERASMUS+</a:t>
            </a:r>
          </a:p>
          <a:p>
            <a:pPr defTabSz="914400" hangingPunct="0">
              <a:spcBef>
                <a:spcPts val="485"/>
              </a:spcBef>
              <a:tabLst>
                <a:tab pos="0" algn="l"/>
                <a:tab pos="447479"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000" dirty="0">
                <a:solidFill>
                  <a:srgbClr val="000080"/>
                </a:solidFill>
                <a:latin typeface="Arial" pitchFamily="18"/>
                <a:ea typeface="MS Gothic" pitchFamily="2"/>
                <a:cs typeface="Tahoma" pitchFamily="2"/>
              </a:rPr>
              <a:t> </a:t>
            </a:r>
            <a:r>
              <a:rPr lang="fr-FR" sz="2000" b="1" dirty="0">
                <a:solidFill>
                  <a:srgbClr val="000080"/>
                </a:solidFill>
                <a:latin typeface="Arial" pitchFamily="18"/>
                <a:ea typeface="MS Gothic" pitchFamily="2"/>
                <a:cs typeface="Tahoma" pitchFamily="2"/>
              </a:rPr>
              <a:t>P</a:t>
            </a:r>
            <a:r>
              <a:rPr lang="fr-FR" sz="2000" b="1" dirty="0">
                <a:solidFill>
                  <a:srgbClr val="000080"/>
                </a:solidFill>
                <a:latin typeface="Comic Sans MS" pitchFamily="66"/>
                <a:ea typeface="MS Gothic" pitchFamily="2"/>
                <a:cs typeface="Tahoma" pitchFamily="2"/>
              </a:rPr>
              <a:t>rogramme 2014-2020 de la Commission Européenne</a:t>
            </a:r>
          </a:p>
          <a:p>
            <a:pPr defTabSz="914400" hangingPunct="0">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000" dirty="0">
                <a:solidFill>
                  <a:srgbClr val="000080"/>
                </a:solidFill>
                <a:latin typeface="Comic Sans MS" pitchFamily="66"/>
                <a:ea typeface="MS Gothic" pitchFamily="2"/>
                <a:cs typeface="Tahoma" pitchFamily="2"/>
              </a:rPr>
              <a:t>     pour l’Éducation et la Formation, la Jeunesse et le Sport</a:t>
            </a:r>
          </a:p>
          <a:p>
            <a:pPr algn="ctr" defTabSz="914400" hangingPunct="0">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000" b="1" dirty="0">
              <a:solidFill>
                <a:srgbClr val="000080"/>
              </a:solidFill>
              <a:latin typeface="Comic Sans MS" pitchFamily="66"/>
              <a:ea typeface="MS Gothic" pitchFamily="2"/>
              <a:cs typeface="Tahoma" pitchFamily="2"/>
            </a:endParaRPr>
          </a:p>
          <a:p>
            <a:pPr algn="ctr" defTabSz="914400" hangingPunct="0">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000" b="1" dirty="0">
                <a:solidFill>
                  <a:srgbClr val="000080"/>
                </a:solidFill>
                <a:latin typeface="Comic Sans MS" pitchFamily="66"/>
                <a:ea typeface="MS Gothic" pitchFamily="2"/>
                <a:cs typeface="Tahoma" pitchFamily="2"/>
              </a:rPr>
              <a:t>Ses objectifs</a:t>
            </a:r>
            <a:r>
              <a:rPr lang="fr-FR" sz="2000" dirty="0">
                <a:solidFill>
                  <a:srgbClr val="000080"/>
                </a:solidFill>
                <a:latin typeface="Comic Sans MS" pitchFamily="66"/>
                <a:ea typeface="MS Gothic" pitchFamily="2"/>
                <a:cs typeface="Tahoma" pitchFamily="2"/>
              </a:rPr>
              <a:t> </a:t>
            </a:r>
          </a:p>
          <a:p>
            <a:pPr defTabSz="914400" hangingPunct="0">
              <a:spcBef>
                <a:spcPts val="485"/>
              </a:spcBef>
              <a:buSzPct val="45000"/>
              <a:buFont typeface="StarSymbol"/>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000" dirty="0">
                <a:solidFill>
                  <a:srgbClr val="000080"/>
                </a:solidFill>
                <a:latin typeface="Comic Sans MS" pitchFamily="66"/>
                <a:ea typeface="MS Gothic" pitchFamily="2"/>
                <a:cs typeface="Tahoma" pitchFamily="2"/>
              </a:rPr>
              <a:t>P</a:t>
            </a:r>
            <a:r>
              <a:rPr lang="fr-FR" dirty="0">
                <a:solidFill>
                  <a:srgbClr val="000080"/>
                </a:solidFill>
                <a:latin typeface="Comic Sans MS" pitchFamily="66"/>
                <a:ea typeface="MS Gothic" pitchFamily="2"/>
                <a:cs typeface="Tahoma" pitchFamily="2"/>
              </a:rPr>
              <a:t>romouvoir des valeurs européennes communes</a:t>
            </a:r>
          </a:p>
          <a:p>
            <a:pPr defTabSz="914400" hangingPunct="0">
              <a:spcBef>
                <a:spcPts val="485"/>
              </a:spcBef>
              <a:buSzPct val="45000"/>
              <a:buFont typeface="StarSymbol"/>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Favoriser l’intégration sociale, la  participation active, l'autonomie et l'employabilité des jeunes</a:t>
            </a:r>
          </a:p>
          <a:p>
            <a:pPr defTabSz="914400" hangingPunct="0">
              <a:spcBef>
                <a:spcPts val="485"/>
              </a:spcBef>
              <a:buSzPct val="45000"/>
              <a:buFont typeface="StarSymbol"/>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Renforcer la compréhension interculturelle et le plurilinguisme</a:t>
            </a:r>
          </a:p>
          <a:p>
            <a:pPr defTabSz="914400" hangingPunct="0">
              <a:spcBef>
                <a:spcPts val="485"/>
              </a:spcBef>
              <a:buSzPct val="45000"/>
              <a:buFont typeface="StarSymbol"/>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Développer un sentiment d’appartenance à la une communauté européenne</a:t>
            </a:r>
          </a:p>
          <a:p>
            <a:pPr defTabSz="914400" hangingPunct="0">
              <a:spcBef>
                <a:spcPts val="485"/>
              </a:spcBef>
              <a:buSzPct val="45000"/>
              <a:buFont typeface="StarSymbol"/>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Prévenir les radicalisations</a:t>
            </a:r>
          </a:p>
          <a:p>
            <a:pPr defTabSz="914400" hangingPunct="0">
              <a:spcBef>
                <a:spcPts val="485"/>
              </a:spcBef>
              <a:buSzPct val="45000"/>
              <a:buFont typeface="StarSymbol"/>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000" b="1" dirty="0">
              <a:solidFill>
                <a:srgbClr val="000080"/>
              </a:solidFill>
              <a:latin typeface="Comic Sans MS" pitchFamily="66"/>
              <a:ea typeface="MS Gothic" pitchFamily="2"/>
              <a:cs typeface="Tahoma" pitchFamily="2"/>
            </a:endParaRPr>
          </a:p>
          <a:p>
            <a:pPr defTabSz="914400" hangingPunct="0">
              <a:spcBef>
                <a:spcPts val="485"/>
              </a:spcBef>
              <a:buSzPct val="45000"/>
              <a:buFont typeface="StarSymbol"/>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000" b="1" dirty="0">
                <a:solidFill>
                  <a:srgbClr val="000080"/>
                </a:solidFill>
                <a:latin typeface="Comic Sans MS" pitchFamily="66"/>
                <a:ea typeface="MS Gothic" pitchFamily="2"/>
                <a:cs typeface="Tahoma" pitchFamily="2"/>
              </a:rPr>
              <a:t>             Son Budget 2014-2020 : + de 15 milliards d'euros</a:t>
            </a:r>
            <a:endParaRPr lang="fr-FR" dirty="0"/>
          </a:p>
        </p:txBody>
      </p:sp>
    </p:spTree>
    <p:extLst>
      <p:ext uri="{BB962C8B-B14F-4D97-AF65-F5344CB8AC3E}">
        <p14:creationId xmlns:p14="http://schemas.microsoft.com/office/powerpoint/2010/main" val="998084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91715B19-4E39-495B-82E9-10B40CA1D704}"/>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9C8A0387-83DE-48CF-8B54-E8168F17241F}"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6</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B31F8144-CB0A-4A2D-85EA-93DD2C91B30D}"/>
              </a:ext>
            </a:extLst>
          </p:cNvPr>
          <p:cNvSpPr txBox="1">
            <a:spLocks noGrp="1"/>
          </p:cNvSpPr>
          <p:nvPr>
            <p:ph type="title" idx="4294967295"/>
          </p:nvPr>
        </p:nvSpPr>
        <p:spPr>
          <a:xfrm>
            <a:off x="1634318" y="-984433"/>
            <a:ext cx="9072000" cy="2834283"/>
          </a:xfrm>
        </p:spPr>
        <p:txBody>
          <a:bodyPr>
            <a:normAutofit fontScale="90000"/>
          </a:bodyPr>
          <a:lstStyle/>
          <a:p>
            <a:pPr lvl="0"/>
            <a:br>
              <a:rPr lang="fr-FR" sz="2200" b="1" dirty="0">
                <a:solidFill>
                  <a:srgbClr val="000080"/>
                </a:solidFill>
                <a:latin typeface="Comic Sans MS" pitchFamily="66"/>
              </a:rPr>
            </a:br>
            <a:br>
              <a:rPr lang="fr-FR" sz="2200" b="1" dirty="0">
                <a:solidFill>
                  <a:srgbClr val="000080"/>
                </a:solidFill>
                <a:latin typeface="Comic Sans MS" pitchFamily="66"/>
              </a:rPr>
            </a:br>
            <a:br>
              <a:rPr lang="fr-FR" sz="2200" b="1" dirty="0">
                <a:solidFill>
                  <a:srgbClr val="000080"/>
                </a:solidFill>
                <a:latin typeface="Comic Sans MS" pitchFamily="66"/>
              </a:rPr>
            </a:br>
            <a:r>
              <a:rPr lang="fr-FR" sz="2800" b="1" dirty="0">
                <a:solidFill>
                  <a:srgbClr val="000080"/>
                </a:solidFill>
                <a:latin typeface="Comic Sans MS" pitchFamily="66"/>
              </a:rPr>
              <a:t> </a:t>
            </a:r>
            <a:br>
              <a:rPr lang="fr-FR" sz="2800" b="1" dirty="0">
                <a:solidFill>
                  <a:srgbClr val="000080"/>
                </a:solidFill>
                <a:latin typeface="Comic Sans MS" pitchFamily="66"/>
              </a:rPr>
            </a:br>
            <a:r>
              <a:rPr lang="fr-FR" sz="2800" b="1" dirty="0">
                <a:solidFill>
                  <a:srgbClr val="000080"/>
                </a:solidFill>
                <a:latin typeface="Comic Sans MS" pitchFamily="66"/>
              </a:rPr>
              <a:t>Erasmus+ : Agences et pays éligibles</a:t>
            </a:r>
            <a:br>
              <a:rPr lang="fr-FR" sz="2200" b="1" dirty="0">
                <a:solidFill>
                  <a:srgbClr val="000080"/>
                </a:solidFill>
                <a:latin typeface="Comic Sans MS" pitchFamily="66"/>
              </a:rPr>
            </a:br>
            <a:r>
              <a:rPr lang="fr-FR" sz="2200" b="1" i="1" dirty="0">
                <a:solidFill>
                  <a:srgbClr val="660066"/>
                </a:solidFill>
                <a:latin typeface="Comic Sans MS" pitchFamily="66"/>
              </a:rPr>
              <a:t>Deux  Agences Erasmus+ en France pour les actions décentralisées</a:t>
            </a:r>
            <a:br>
              <a:rPr lang="fr-FR" sz="2200" b="1" dirty="0">
                <a:solidFill>
                  <a:srgbClr val="000080"/>
                </a:solidFill>
                <a:latin typeface="Comic Sans MS" pitchFamily="66"/>
              </a:rPr>
            </a:br>
            <a:endParaRPr lang="fr-FR" sz="2200" b="1" dirty="0">
              <a:solidFill>
                <a:srgbClr val="000080"/>
              </a:solidFill>
              <a:latin typeface="Comic Sans MS" pitchFamily="66"/>
            </a:endParaRPr>
          </a:p>
        </p:txBody>
      </p:sp>
      <p:graphicFrame>
        <p:nvGraphicFramePr>
          <p:cNvPr id="4" name="Espace réservé du graphique 2">
            <a:extLst>
              <a:ext uri="{FF2B5EF4-FFF2-40B4-BE49-F238E27FC236}">
                <a16:creationId xmlns:a16="http://schemas.microsoft.com/office/drawing/2014/main" id="{1244A603-42FA-4849-A473-33D18C849ECD}"/>
              </a:ext>
            </a:extLst>
          </p:cNvPr>
          <p:cNvGraphicFramePr>
            <a:graphicFrameLocks noGrp="1"/>
          </p:cNvGraphicFramePr>
          <p:nvPr>
            <p:ph type="chart" idx="4294967295"/>
          </p:nvPr>
        </p:nvGraphicFramePr>
        <p:xfrm>
          <a:off x="4929601" y="5936761"/>
          <a:ext cx="4501435" cy="12957"/>
        </p:xfrm>
        <a:graphic>
          <a:graphicData uri="http://schemas.openxmlformats.org/drawingml/2006/chart">
            <c:chart xmlns:c="http://schemas.openxmlformats.org/drawingml/2006/chart" xmlns:r="http://schemas.openxmlformats.org/officeDocument/2006/relationships" r:id="rId3"/>
          </a:graphicData>
        </a:graphic>
      </p:graphicFrame>
      <p:sp>
        <p:nvSpPr>
          <p:cNvPr id="5" name="ZoneTexte 3">
            <a:extLst>
              <a:ext uri="{FF2B5EF4-FFF2-40B4-BE49-F238E27FC236}">
                <a16:creationId xmlns:a16="http://schemas.microsoft.com/office/drawing/2014/main" id="{C0EF7DEB-E803-45AA-8E80-E61E68C51245}"/>
              </a:ext>
            </a:extLst>
          </p:cNvPr>
          <p:cNvSpPr txBox="1"/>
          <p:nvPr/>
        </p:nvSpPr>
        <p:spPr>
          <a:xfrm>
            <a:off x="1739999" y="1252602"/>
            <a:ext cx="9167756" cy="4257985"/>
          </a:xfrm>
          <a:prstGeom prst="rect">
            <a:avLst/>
          </a:prstGeom>
          <a:noFill/>
          <a:ln cap="flat">
            <a:noFill/>
          </a:ln>
        </p:spPr>
        <p:txBody>
          <a:bodyPr vert="horz" wrap="square" lIns="0" tIns="0" rIns="0" bIns="0" anchor="ctr" anchorCtr="0" compatLnSpc="1">
            <a:noAutofit/>
          </a:bodyPr>
          <a:lstStyle/>
          <a:p>
            <a:pP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200" b="1" dirty="0">
                <a:solidFill>
                  <a:srgbClr val="000080"/>
                </a:solidFill>
                <a:latin typeface="Comic Sans MS" pitchFamily="66"/>
                <a:ea typeface="MS Gothic" pitchFamily="2"/>
                <a:cs typeface="Tahoma" pitchFamily="2"/>
              </a:rPr>
              <a:t>        </a:t>
            </a:r>
          </a:p>
          <a:p>
            <a:pP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200" b="1" dirty="0">
              <a:solidFill>
                <a:srgbClr val="000080"/>
              </a:solidFill>
              <a:latin typeface="Comic Sans MS" pitchFamily="66"/>
              <a:ea typeface="MS Gothic" pitchFamily="2"/>
              <a:cs typeface="Tahoma" pitchFamily="2"/>
            </a:endParaRPr>
          </a:p>
          <a:p>
            <a:pPr marL="342900" indent="-342900" defTabSz="914400">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i="1" dirty="0">
                <a:solidFill>
                  <a:srgbClr val="000080"/>
                </a:solidFill>
                <a:latin typeface="Comic Sans MS" pitchFamily="66"/>
                <a:ea typeface="MS Gothic" pitchFamily="2"/>
                <a:cs typeface="Tahoma" pitchFamily="2"/>
              </a:rPr>
              <a:t>1 – Agence du Service Civique, à Paris: elle intègre</a:t>
            </a:r>
          </a:p>
          <a:p>
            <a:pP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i="1" dirty="0">
                <a:solidFill>
                  <a:srgbClr val="000080"/>
                </a:solidFill>
                <a:latin typeface="Comic Sans MS" pitchFamily="66"/>
                <a:ea typeface="MS Gothic" pitchFamily="2"/>
                <a:cs typeface="Tahoma" pitchFamily="2"/>
              </a:rPr>
              <a:t>            l'Agence France </a:t>
            </a:r>
            <a:r>
              <a:rPr lang="fr-FR" sz="2400" b="1" i="1" dirty="0">
                <a:solidFill>
                  <a:srgbClr val="00CCCC"/>
                </a:solidFill>
                <a:latin typeface="Comic Sans MS" pitchFamily="66"/>
                <a:ea typeface="MS Gothic" pitchFamily="2"/>
                <a:cs typeface="Tahoma" pitchFamily="2"/>
              </a:rPr>
              <a:t>Jeunesse </a:t>
            </a:r>
            <a:r>
              <a:rPr lang="fr-FR" sz="2400" b="1" i="1" dirty="0">
                <a:solidFill>
                  <a:srgbClr val="000080"/>
                </a:solidFill>
                <a:latin typeface="Comic Sans MS" pitchFamily="66"/>
                <a:ea typeface="MS Gothic" pitchFamily="2"/>
                <a:cs typeface="Tahoma" pitchFamily="2"/>
              </a:rPr>
              <a:t>et </a:t>
            </a:r>
            <a:r>
              <a:rPr lang="fr-FR" sz="2400" b="1" i="1" dirty="0">
                <a:solidFill>
                  <a:srgbClr val="CC3300"/>
                </a:solidFill>
                <a:latin typeface="Comic Sans MS" pitchFamily="66"/>
                <a:ea typeface="MS Gothic" pitchFamily="2"/>
                <a:cs typeface="Tahoma" pitchFamily="2"/>
              </a:rPr>
              <a:t>Sport</a:t>
            </a:r>
            <a:r>
              <a:rPr lang="fr-FR" sz="2400" b="1" i="1" dirty="0">
                <a:solidFill>
                  <a:srgbClr val="000080"/>
                </a:solidFill>
                <a:latin typeface="Comic Sans MS" pitchFamily="66"/>
                <a:ea typeface="MS Gothic" pitchFamily="2"/>
                <a:cs typeface="Tahoma" pitchFamily="2"/>
              </a:rPr>
              <a:t> </a:t>
            </a:r>
          </a:p>
          <a:p>
            <a:pPr marL="342900" indent="-342900" defTabSz="914400">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i="1" dirty="0">
                <a:solidFill>
                  <a:srgbClr val="000080"/>
                </a:solidFill>
                <a:latin typeface="Comic Sans MS" pitchFamily="66"/>
                <a:ea typeface="MS Gothic" pitchFamily="2"/>
                <a:cs typeface="Tahoma" pitchFamily="2"/>
              </a:rPr>
              <a:t>2 – Agence Erasmus+ Education-Formation à Bordeaux</a:t>
            </a:r>
            <a:br>
              <a:rPr lang="fr-FR" sz="2400" b="1" i="1" dirty="0">
                <a:solidFill>
                  <a:srgbClr val="000080"/>
                </a:solidFill>
                <a:latin typeface="Comic Sans MS" pitchFamily="66"/>
                <a:ea typeface="MS Gothic" pitchFamily="2"/>
                <a:cs typeface="Tahoma" pitchFamily="2"/>
              </a:rPr>
            </a:br>
            <a:r>
              <a:rPr lang="fr-FR" sz="2400" b="1" i="1" dirty="0">
                <a:solidFill>
                  <a:srgbClr val="000080"/>
                </a:solidFill>
                <a:latin typeface="Comic Sans MS" pitchFamily="66"/>
                <a:ea typeface="MS Gothic" pitchFamily="2"/>
                <a:cs typeface="Tahoma" pitchFamily="2"/>
              </a:rPr>
              <a:t> </a:t>
            </a:r>
            <a:endParaRPr lang="fr-FR" sz="2400" b="1" i="1" dirty="0">
              <a:solidFill>
                <a:srgbClr val="996600"/>
              </a:solidFill>
              <a:latin typeface="Comic Sans MS" pitchFamily="66"/>
              <a:ea typeface="MS Gothic" pitchFamily="2"/>
              <a:cs typeface="Tahoma" pitchFamily="2"/>
            </a:endParaRPr>
          </a:p>
          <a:p>
            <a:pPr algn="ct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i="1" dirty="0">
                <a:solidFill>
                  <a:srgbClr val="009933"/>
                </a:solidFill>
                <a:latin typeface="Comic Sans MS" pitchFamily="66"/>
                <a:ea typeface="MS Gothic" pitchFamily="2"/>
                <a:cs typeface="Tahoma" pitchFamily="2"/>
              </a:rPr>
              <a:t>Pays éligibles dans le programme Erasmus+</a:t>
            </a:r>
          </a:p>
          <a:p>
            <a:pP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dirty="0">
                <a:solidFill>
                  <a:srgbClr val="009933"/>
                </a:solidFill>
                <a:latin typeface="Comic Sans MS" pitchFamily="66"/>
                <a:ea typeface="MS Gothic" pitchFamily="2"/>
                <a:cs typeface="Tahoma" pitchFamily="2"/>
              </a:rPr>
              <a:t>	 </a:t>
            </a:r>
          </a:p>
          <a:p>
            <a:pP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dirty="0">
                <a:solidFill>
                  <a:srgbClr val="009933"/>
                </a:solidFill>
                <a:latin typeface="Comic Sans MS" pitchFamily="66"/>
                <a:ea typeface="MS Gothic" pitchFamily="2"/>
                <a:cs typeface="Tahoma" pitchFamily="2"/>
              </a:rPr>
              <a:t>1- Pays du programme : 33</a:t>
            </a:r>
          </a:p>
          <a:p>
            <a:pP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dirty="0">
                <a:solidFill>
                  <a:srgbClr val="009933"/>
                </a:solidFill>
                <a:latin typeface="Comic Sans MS" pitchFamily="66"/>
                <a:ea typeface="MS Gothic" pitchFamily="2"/>
                <a:cs typeface="Tahoma" pitchFamily="2"/>
              </a:rPr>
              <a:t> </a:t>
            </a:r>
          </a:p>
          <a:p>
            <a:pP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dirty="0">
                <a:solidFill>
                  <a:srgbClr val="009933"/>
                </a:solidFill>
                <a:latin typeface="Comic Sans MS" pitchFamily="66"/>
                <a:ea typeface="MS Gothic" pitchFamily="2"/>
                <a:cs typeface="Tahoma" pitchFamily="2"/>
              </a:rPr>
              <a:t>	 2- Pays partenaires : </a:t>
            </a:r>
            <a:r>
              <a:rPr lang="fr-FR" sz="2400" b="1" dirty="0" err="1">
                <a:solidFill>
                  <a:srgbClr val="009933"/>
                </a:solidFill>
                <a:latin typeface="Comic Sans MS" pitchFamily="66"/>
                <a:ea typeface="MS Gothic" pitchFamily="2"/>
                <a:cs typeface="Tahoma" pitchFamily="2"/>
              </a:rPr>
              <a:t>cf</a:t>
            </a:r>
            <a:r>
              <a:rPr lang="fr-FR" sz="2400" b="1" dirty="0">
                <a:solidFill>
                  <a:srgbClr val="009933"/>
                </a:solidFill>
                <a:latin typeface="Comic Sans MS" pitchFamily="66"/>
                <a:ea typeface="MS Gothic" pitchFamily="2"/>
                <a:cs typeface="Tahoma" pitchFamily="2"/>
              </a:rPr>
              <a:t> liste dans le Guide Erasmus+.</a:t>
            </a:r>
          </a:p>
          <a:p>
            <a:pP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400" b="1" dirty="0">
                <a:solidFill>
                  <a:srgbClr val="009933"/>
                </a:solidFill>
                <a:latin typeface="Comic Sans MS" pitchFamily="66"/>
                <a:ea typeface="MS Gothic" pitchFamily="2"/>
                <a:cs typeface="Tahoma" pitchFamily="2"/>
              </a:rPr>
              <a:t>              Ils doivent apporter une plus-value au projet. </a:t>
            </a:r>
            <a:r>
              <a:rPr lang="fr-FR" sz="2400" b="1" dirty="0">
                <a:solidFill>
                  <a:srgbClr val="996600"/>
                </a:solidFill>
                <a:latin typeface="Comic Sans MS" pitchFamily="66"/>
                <a:ea typeface="MS Gothic" pitchFamily="2"/>
                <a:cs typeface="Tahoma" pitchFamily="2"/>
              </a:rPr>
              <a:t> </a:t>
            </a:r>
          </a:p>
          <a:p>
            <a:pP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2200" b="1" dirty="0">
                <a:solidFill>
                  <a:srgbClr val="996600"/>
                </a:solidFill>
                <a:latin typeface="Comic Sans MS" pitchFamily="66"/>
                <a:ea typeface="MS Gothic" pitchFamily="2"/>
                <a:cs typeface="Tahoma" pitchFamily="2"/>
              </a:rPr>
              <a:t>     </a:t>
            </a:r>
            <a:r>
              <a:rPr lang="fr-FR" sz="2200" b="1" dirty="0">
                <a:solidFill>
                  <a:srgbClr val="663300"/>
                </a:solidFill>
                <a:latin typeface="Comic Sans MS" pitchFamily="66"/>
                <a:ea typeface="MS Gothic" pitchFamily="2"/>
                <a:cs typeface="Tahoma" pitchFamily="2"/>
              </a:rPr>
              <a:t>  </a:t>
            </a:r>
            <a:br>
              <a:rPr lang="fr-FR" sz="2200" b="1" dirty="0">
                <a:solidFill>
                  <a:srgbClr val="663300"/>
                </a:solidFill>
                <a:latin typeface="Comic Sans MS" pitchFamily="66"/>
                <a:ea typeface="MS Gothic" pitchFamily="2"/>
                <a:cs typeface="Tahoma" pitchFamily="2"/>
              </a:rPr>
            </a:br>
            <a:endParaRPr lang="fr-FR" sz="2200" b="1" dirty="0">
              <a:solidFill>
                <a:srgbClr val="663300"/>
              </a:solidFill>
              <a:latin typeface="Comic Sans MS" pitchFamily="66"/>
              <a:ea typeface="MS Gothic" pitchFamily="2"/>
              <a:cs typeface="Tahoma" pitchFamily="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30F7491A-9193-4706-A7AA-E54C31D56826}"/>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BD760483-7106-4883-BE8E-E7697624E008}"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7</a:t>
            </a:fld>
            <a:endParaRPr lang="en-US" sz="1400">
              <a:solidFill>
                <a:srgbClr val="000000"/>
              </a:solidFill>
              <a:latin typeface="Arial" pitchFamily="17"/>
              <a:ea typeface="Arial Unicode MS" pitchFamily="2"/>
              <a:cs typeface="Tahoma" pitchFamily="2"/>
            </a:endParaRPr>
          </a:p>
        </p:txBody>
      </p:sp>
      <p:sp>
        <p:nvSpPr>
          <p:cNvPr id="3" name="Titre 1">
            <a:extLst>
              <a:ext uri="{FF2B5EF4-FFF2-40B4-BE49-F238E27FC236}">
                <a16:creationId xmlns:a16="http://schemas.microsoft.com/office/drawing/2014/main" id="{601D7700-3BEB-4CF1-A390-8BC8B769B08E}"/>
              </a:ext>
            </a:extLst>
          </p:cNvPr>
          <p:cNvSpPr txBox="1">
            <a:spLocks noGrp="1"/>
          </p:cNvSpPr>
          <p:nvPr>
            <p:ph type="title" idx="4294967295"/>
          </p:nvPr>
        </p:nvSpPr>
        <p:spPr>
          <a:xfrm>
            <a:off x="1853403" y="-2762996"/>
            <a:ext cx="9030596" cy="12125163"/>
          </a:xfrm>
        </p:spPr>
        <p:txBody>
          <a:bodyPr anchorCtr="0"/>
          <a:lstStyle/>
          <a:p>
            <a:pPr>
              <a:tabLst>
                <a:tab pos="0" algn="l"/>
                <a:tab pos="914400" algn="l"/>
                <a:tab pos="1602001" algn="l"/>
                <a:tab pos="1828800" algn="l"/>
                <a:tab pos="2743200" algn="l"/>
                <a:tab pos="3657600" algn="l"/>
                <a:tab pos="4572000" algn="l"/>
                <a:tab pos="5486400" algn="l"/>
                <a:tab pos="6400800" algn="l"/>
                <a:tab pos="7315200" algn="l"/>
                <a:tab pos="8229600" algn="l"/>
                <a:tab pos="9144000" algn="l"/>
                <a:tab pos="10058400" algn="l"/>
              </a:tabLst>
            </a:pPr>
            <a:br>
              <a:rPr lang="fr-FR" sz="2200" b="1" i="1" dirty="0">
                <a:solidFill>
                  <a:srgbClr val="000080"/>
                </a:solidFill>
                <a:latin typeface="Comic Sans MS" pitchFamily="66"/>
              </a:rPr>
            </a:br>
            <a:br>
              <a:rPr lang="fr-FR" sz="2200" b="1" i="1" dirty="0">
                <a:solidFill>
                  <a:srgbClr val="000080"/>
                </a:solidFill>
                <a:latin typeface="Comic Sans MS" pitchFamily="66"/>
              </a:rPr>
            </a:br>
            <a:br>
              <a:rPr lang="fr-FR" sz="2200" b="1" i="1" dirty="0">
                <a:solidFill>
                  <a:srgbClr val="000080"/>
                </a:solidFill>
                <a:latin typeface="Comic Sans MS" pitchFamily="66"/>
              </a:rPr>
            </a:br>
            <a:br>
              <a:rPr lang="fr-FR" sz="2200" b="1" i="1" dirty="0">
                <a:solidFill>
                  <a:srgbClr val="000080"/>
                </a:solidFill>
                <a:latin typeface="Comic Sans MS" pitchFamily="66"/>
              </a:rPr>
            </a:br>
            <a:br>
              <a:rPr lang="fr-FR" sz="2200" b="1" i="1" dirty="0">
                <a:solidFill>
                  <a:srgbClr val="000080"/>
                </a:solidFill>
                <a:latin typeface="Comic Sans MS" pitchFamily="66"/>
              </a:rPr>
            </a:br>
            <a:br>
              <a:rPr lang="fr-FR" sz="2200" b="1" i="1" dirty="0">
                <a:solidFill>
                  <a:srgbClr val="000080"/>
                </a:solidFill>
                <a:latin typeface="Comic Sans MS" pitchFamily="66"/>
              </a:rPr>
            </a:br>
            <a:br>
              <a:rPr lang="fr-FR" sz="2200" b="1" i="1" dirty="0">
                <a:solidFill>
                  <a:srgbClr val="000080"/>
                </a:solidFill>
                <a:latin typeface="Comic Sans MS" pitchFamily="66"/>
              </a:rPr>
            </a:br>
            <a:br>
              <a:rPr lang="fr-FR" sz="2200" b="1" i="1" dirty="0">
                <a:solidFill>
                  <a:srgbClr val="000080"/>
                </a:solidFill>
                <a:latin typeface="Comic Sans MS" pitchFamily="66"/>
              </a:rPr>
            </a:br>
            <a:br>
              <a:rPr lang="fr-FR" sz="2200" b="1" i="1" dirty="0">
                <a:solidFill>
                  <a:srgbClr val="000080"/>
                </a:solidFill>
                <a:latin typeface="Comic Sans MS" pitchFamily="66"/>
              </a:rPr>
            </a:br>
            <a:r>
              <a:rPr lang="fr-FR" sz="2200" b="1" i="1" dirty="0">
                <a:solidFill>
                  <a:srgbClr val="000080"/>
                </a:solidFill>
                <a:latin typeface="Comic Sans MS" pitchFamily="66"/>
              </a:rPr>
              <a:t>				</a:t>
            </a:r>
            <a:br>
              <a:rPr lang="fr-FR" sz="2200" b="1" i="1" dirty="0">
                <a:solidFill>
                  <a:srgbClr val="000080"/>
                </a:solidFill>
                <a:latin typeface="Comic Sans MS" pitchFamily="66"/>
              </a:rPr>
            </a:br>
            <a:br>
              <a:rPr lang="fr-FR" sz="2200" b="1" i="1" dirty="0">
                <a:solidFill>
                  <a:srgbClr val="000080"/>
                </a:solidFill>
                <a:latin typeface="Comic Sans MS" pitchFamily="66"/>
              </a:rPr>
            </a:br>
            <a:r>
              <a:rPr lang="fr-FR" sz="2200" b="1" dirty="0">
                <a:solidFill>
                  <a:srgbClr val="000080"/>
                </a:solidFill>
                <a:latin typeface="Comic Sans MS" pitchFamily="66"/>
              </a:rPr>
              <a:t>1-TROIS ACTIONS CLES</a:t>
            </a:r>
            <a:br>
              <a:rPr lang="fr-FR" sz="2200" b="1" dirty="0">
                <a:solidFill>
                  <a:srgbClr val="000080"/>
                </a:solidFill>
                <a:latin typeface="Comic Sans MS" pitchFamily="66"/>
              </a:rPr>
            </a:br>
            <a:br>
              <a:rPr lang="fr-FR" sz="2200" b="1" i="1" dirty="0">
                <a:solidFill>
                  <a:srgbClr val="000080"/>
                </a:solidFill>
                <a:latin typeface="Comic Sans MS" pitchFamily="66"/>
              </a:rPr>
            </a:br>
            <a:r>
              <a:rPr lang="fr-FR" sz="2200" b="1" i="1" dirty="0">
                <a:solidFill>
                  <a:srgbClr val="000080"/>
                </a:solidFill>
                <a:latin typeface="Comic Sans MS" pitchFamily="66"/>
              </a:rPr>
              <a:t>-</a:t>
            </a:r>
            <a:r>
              <a:rPr lang="fr-FR" sz="2000" b="1" i="1" dirty="0">
                <a:solidFill>
                  <a:srgbClr val="000080"/>
                </a:solidFill>
                <a:latin typeface="Comic Sans MS" pitchFamily="66"/>
              </a:rPr>
              <a:t>Budget : </a:t>
            </a:r>
            <a:r>
              <a:rPr lang="fr-FR" sz="2000" i="1" dirty="0">
                <a:solidFill>
                  <a:srgbClr val="000080"/>
                </a:solidFill>
                <a:latin typeface="Comic Sans MS" pitchFamily="66"/>
              </a:rPr>
              <a:t>10% du budget Erasmus+ alloués au volet Jeunesse</a:t>
            </a:r>
            <a:br>
              <a:rPr lang="fr-FR" sz="2000" b="1" i="1" dirty="0">
                <a:solidFill>
                  <a:srgbClr val="000080"/>
                </a:solidFill>
                <a:latin typeface="Comic Sans MS" pitchFamily="66"/>
              </a:rPr>
            </a:br>
            <a:r>
              <a:rPr lang="fr-FR" sz="2000" b="1" i="1" dirty="0">
                <a:solidFill>
                  <a:srgbClr val="000080"/>
                </a:solidFill>
                <a:latin typeface="Comic Sans MS" pitchFamily="66"/>
              </a:rPr>
              <a:t>-Dépôt des candidatures 2019: </a:t>
            </a:r>
            <a:r>
              <a:rPr lang="fr-FR" sz="2000" i="1" dirty="0">
                <a:solidFill>
                  <a:srgbClr val="000080"/>
                </a:solidFill>
                <a:latin typeface="Comic Sans MS" pitchFamily="66"/>
              </a:rPr>
              <a:t>5 février, 30 avril et 1er octobre</a:t>
            </a:r>
            <a:br>
              <a:rPr lang="fr-FR" sz="2000" i="1" dirty="0">
                <a:solidFill>
                  <a:srgbClr val="000080"/>
                </a:solidFill>
                <a:latin typeface="Comic Sans MS" pitchFamily="66"/>
              </a:rPr>
            </a:br>
            <a:r>
              <a:rPr lang="fr-FR" sz="2000" i="1" dirty="0">
                <a:solidFill>
                  <a:srgbClr val="000080"/>
                </a:solidFill>
                <a:latin typeface="Comic Sans MS" pitchFamily="66"/>
              </a:rPr>
              <a:t>-</a:t>
            </a:r>
            <a:r>
              <a:rPr lang="fr-FR" sz="2000" b="1" i="1" dirty="0">
                <a:solidFill>
                  <a:srgbClr val="000080"/>
                </a:solidFill>
                <a:latin typeface="Comic Sans MS" pitchFamily="66"/>
              </a:rPr>
              <a:t>Trois Actions Clés</a:t>
            </a:r>
            <a:r>
              <a:rPr lang="fr-FR" sz="2000" i="1" dirty="0">
                <a:solidFill>
                  <a:srgbClr val="000080"/>
                </a:solidFill>
                <a:latin typeface="Comic Sans MS" pitchFamily="66"/>
              </a:rPr>
              <a:t> (Key Actions 1,2,3. Jeunes et acteurs de jeunesse)</a:t>
            </a:r>
            <a:br>
              <a:rPr lang="fr-FR" sz="2000" i="1" dirty="0">
                <a:solidFill>
                  <a:srgbClr val="000080"/>
                </a:solidFill>
                <a:latin typeface="Comic Sans MS" pitchFamily="66"/>
              </a:rPr>
            </a:br>
            <a:r>
              <a:rPr lang="fr-FR" sz="2000" i="1" dirty="0">
                <a:solidFill>
                  <a:srgbClr val="000080"/>
                </a:solidFill>
                <a:latin typeface="Comic Sans MS" pitchFamily="66"/>
              </a:rPr>
              <a:t>	</a:t>
            </a:r>
            <a:br>
              <a:rPr lang="fr-FR" sz="2000" i="1" dirty="0">
                <a:solidFill>
                  <a:srgbClr val="000080"/>
                </a:solidFill>
                <a:latin typeface="Comic Sans MS" pitchFamily="66"/>
              </a:rPr>
            </a:br>
            <a:r>
              <a:rPr lang="fr-FR" sz="2000" b="1" i="1" dirty="0">
                <a:solidFill>
                  <a:srgbClr val="000080"/>
                </a:solidFill>
                <a:latin typeface="Comic Sans MS" pitchFamily="66"/>
              </a:rPr>
              <a:t>KA1 </a:t>
            </a:r>
            <a:r>
              <a:rPr lang="fr-FR" sz="2000" i="1" dirty="0">
                <a:solidFill>
                  <a:srgbClr val="000080"/>
                </a:solidFill>
                <a:latin typeface="Comic Sans MS" pitchFamily="66"/>
              </a:rPr>
              <a:t>: </a:t>
            </a:r>
            <a:r>
              <a:rPr lang="fr-FR" sz="2000" b="1" i="1" dirty="0">
                <a:solidFill>
                  <a:srgbClr val="000080"/>
                </a:solidFill>
                <a:latin typeface="Comic Sans MS" pitchFamily="66"/>
              </a:rPr>
              <a:t>Mobilité des individus</a:t>
            </a:r>
            <a:r>
              <a:rPr lang="fr-FR" sz="2000" i="1" dirty="0">
                <a:solidFill>
                  <a:srgbClr val="000080"/>
                </a:solidFill>
                <a:latin typeface="Comic Sans MS" pitchFamily="66"/>
              </a:rPr>
              <a:t> à des fins d'éducation et de formation avec des Échanges</a:t>
            </a:r>
            <a:r>
              <a:rPr lang="fr-FR" sz="2000" b="1" i="1" dirty="0">
                <a:solidFill>
                  <a:srgbClr val="000080"/>
                </a:solidFill>
                <a:latin typeface="Comic Sans MS" pitchFamily="66"/>
              </a:rPr>
              <a:t> de jeunes </a:t>
            </a:r>
            <a:r>
              <a:rPr lang="fr-FR" sz="2000" i="1" dirty="0">
                <a:solidFill>
                  <a:srgbClr val="000080"/>
                </a:solidFill>
                <a:latin typeface="Comic Sans MS" pitchFamily="66"/>
              </a:rPr>
              <a:t>et des </a:t>
            </a:r>
            <a:r>
              <a:rPr lang="fr-FR" sz="2000" b="1" i="1" dirty="0">
                <a:solidFill>
                  <a:srgbClr val="000080"/>
                </a:solidFill>
                <a:latin typeface="Comic Sans MS" pitchFamily="66"/>
              </a:rPr>
              <a:t>Formations pour les </a:t>
            </a:r>
            <a:r>
              <a:rPr lang="fr-FR" sz="2000" i="1" dirty="0">
                <a:solidFill>
                  <a:srgbClr val="000080"/>
                </a:solidFill>
                <a:latin typeface="Comic Sans MS" pitchFamily="66"/>
              </a:rPr>
              <a:t> </a:t>
            </a:r>
            <a:r>
              <a:rPr lang="fr-FR" sz="2000" b="1" i="1" dirty="0">
                <a:solidFill>
                  <a:srgbClr val="000080"/>
                </a:solidFill>
                <a:latin typeface="Comic Sans MS" pitchFamily="66"/>
              </a:rPr>
              <a:t>acteurs de jeunesse (KA105</a:t>
            </a:r>
            <a:r>
              <a:rPr lang="fr-FR" sz="2000" i="1" dirty="0">
                <a:solidFill>
                  <a:srgbClr val="000080"/>
                </a:solidFill>
                <a:latin typeface="Comic Sans MS" pitchFamily="66"/>
              </a:rPr>
              <a:t>) (Guide p.310/311)</a:t>
            </a:r>
            <a:br>
              <a:rPr lang="fr-FR" sz="2000" i="1" dirty="0">
                <a:solidFill>
                  <a:srgbClr val="000080"/>
                </a:solidFill>
                <a:latin typeface="Comic Sans MS" pitchFamily="66"/>
              </a:rPr>
            </a:br>
            <a:r>
              <a:rPr lang="fr-FR" sz="2000" i="1" dirty="0">
                <a:solidFill>
                  <a:srgbClr val="000080"/>
                </a:solidFill>
                <a:latin typeface="Comic Sans MS" pitchFamily="66"/>
              </a:rPr>
              <a:t>	</a:t>
            </a:r>
            <a:br>
              <a:rPr lang="fr-FR" sz="2000" i="1" dirty="0">
                <a:solidFill>
                  <a:srgbClr val="000080"/>
                </a:solidFill>
                <a:latin typeface="Comic Sans MS" pitchFamily="66"/>
              </a:rPr>
            </a:br>
            <a:r>
              <a:rPr lang="fr-FR" sz="2000" i="1" dirty="0">
                <a:solidFill>
                  <a:srgbClr val="000080"/>
                </a:solidFill>
                <a:latin typeface="Comic Sans MS" pitchFamily="66"/>
              </a:rPr>
              <a:t>	</a:t>
            </a:r>
            <a:r>
              <a:rPr lang="fr-FR" sz="2000" b="1" i="1" dirty="0">
                <a:solidFill>
                  <a:srgbClr val="000080"/>
                </a:solidFill>
                <a:latin typeface="Comic Sans MS" pitchFamily="66"/>
              </a:rPr>
              <a:t>KA2 :</a:t>
            </a:r>
            <a:r>
              <a:rPr lang="fr-FR" sz="2000" i="1" dirty="0">
                <a:solidFill>
                  <a:srgbClr val="000080"/>
                </a:solidFill>
                <a:latin typeface="Comic Sans MS" pitchFamily="66"/>
              </a:rPr>
              <a:t> </a:t>
            </a:r>
            <a:r>
              <a:rPr lang="fr-FR" sz="2000" b="1" i="1" dirty="0">
                <a:solidFill>
                  <a:srgbClr val="000080"/>
                </a:solidFill>
                <a:latin typeface="Comic Sans MS" pitchFamily="66"/>
              </a:rPr>
              <a:t>Partenariats stratégiques.</a:t>
            </a:r>
            <a:r>
              <a:rPr lang="fr-FR" sz="2000" i="1" dirty="0">
                <a:solidFill>
                  <a:srgbClr val="000080"/>
                </a:solidFill>
                <a:latin typeface="Comic Sans MS" pitchFamily="66"/>
              </a:rPr>
              <a:t> Coopération pour l'innovation et l'échange de bonnes pratiques (p. 108-131/318-319) et le renforcement des capacités </a:t>
            </a:r>
            <a:r>
              <a:rPr lang="fr-FR" sz="2000" b="1" i="1" dirty="0">
                <a:solidFill>
                  <a:srgbClr val="000080"/>
                </a:solidFill>
                <a:latin typeface="Comic Sans MS" pitchFamily="66"/>
              </a:rPr>
              <a:t>(KA205)</a:t>
            </a:r>
            <a:r>
              <a:rPr lang="fr-FR" sz="2000" i="1" dirty="0">
                <a:solidFill>
                  <a:srgbClr val="000080"/>
                </a:solidFill>
                <a:latin typeface="Comic Sans MS" pitchFamily="66"/>
              </a:rPr>
              <a:t> (p. 195-213)</a:t>
            </a:r>
            <a:br>
              <a:rPr lang="fr-FR" sz="2000" i="1" dirty="0">
                <a:solidFill>
                  <a:srgbClr val="000080"/>
                </a:solidFill>
                <a:latin typeface="Comic Sans MS" pitchFamily="66"/>
              </a:rPr>
            </a:br>
            <a:br>
              <a:rPr lang="fr-FR" sz="2000" i="1" dirty="0">
                <a:solidFill>
                  <a:srgbClr val="000080"/>
                </a:solidFill>
                <a:latin typeface="Comic Sans MS" pitchFamily="66"/>
              </a:rPr>
            </a:br>
            <a:r>
              <a:rPr lang="fr-FR" sz="2000" i="1" dirty="0">
                <a:solidFill>
                  <a:srgbClr val="000080"/>
                </a:solidFill>
                <a:latin typeface="Comic Sans MS" pitchFamily="66"/>
              </a:rPr>
              <a:t>	</a:t>
            </a:r>
            <a:r>
              <a:rPr lang="fr-FR" sz="2000" b="1" i="1" dirty="0">
                <a:solidFill>
                  <a:srgbClr val="000080"/>
                </a:solidFill>
                <a:latin typeface="Comic Sans MS" pitchFamily="66"/>
              </a:rPr>
              <a:t>KA3 : </a:t>
            </a:r>
            <a:r>
              <a:rPr lang="fr-FR" sz="2000" i="1" dirty="0">
                <a:solidFill>
                  <a:srgbClr val="000080"/>
                </a:solidFill>
                <a:latin typeface="Comic Sans MS" pitchFamily="66"/>
              </a:rPr>
              <a:t>Soutien aux réformes politiques (p.213-221).</a:t>
            </a:r>
            <a:br>
              <a:rPr lang="fr-FR" sz="2200" i="1" dirty="0">
                <a:solidFill>
                  <a:srgbClr val="000080"/>
                </a:solidFill>
                <a:latin typeface="Comic Sans MS" pitchFamily="66"/>
              </a:rPr>
            </a:br>
            <a:br>
              <a:rPr lang="fr-FR" sz="2200" i="1" dirty="0">
                <a:solidFill>
                  <a:srgbClr val="000080"/>
                </a:solidFill>
                <a:latin typeface="Comic Sans MS" pitchFamily="66"/>
              </a:rPr>
            </a:br>
            <a:br>
              <a:rPr lang="fr-FR" sz="2200" i="1" dirty="0">
                <a:solidFill>
                  <a:srgbClr val="000080"/>
                </a:solidFill>
                <a:latin typeface="Comic Sans MS" pitchFamily="66"/>
              </a:rPr>
            </a:br>
            <a:br>
              <a:rPr lang="fr-FR" sz="2200" b="1" dirty="0">
                <a:solidFill>
                  <a:srgbClr val="000080"/>
                </a:solidFill>
                <a:latin typeface="Comic Sans MS" pitchFamily="66"/>
              </a:rPr>
            </a:br>
            <a:r>
              <a:rPr lang="fr-FR" sz="2200" b="1" dirty="0">
                <a:solidFill>
                  <a:srgbClr val="000080"/>
                </a:solidFill>
                <a:latin typeface="Comic Sans MS" pitchFamily="66"/>
              </a:rPr>
              <a:t> </a:t>
            </a:r>
            <a:br>
              <a:rPr lang="fr-FR" sz="2200" b="1" dirty="0">
                <a:solidFill>
                  <a:srgbClr val="000080"/>
                </a:solidFill>
                <a:latin typeface="Comic Sans MS" pitchFamily="66"/>
              </a:rPr>
            </a:br>
            <a:r>
              <a:rPr lang="fr-FR" sz="2200" b="1" dirty="0">
                <a:solidFill>
                  <a:srgbClr val="000080"/>
                </a:solidFill>
                <a:latin typeface="Comic Sans MS" pitchFamily="66"/>
              </a:rPr>
              <a:t> 	</a:t>
            </a:r>
            <a:br>
              <a:rPr lang="fr-FR" sz="2200" b="1" dirty="0">
                <a:solidFill>
                  <a:srgbClr val="FF6600"/>
                </a:solidFill>
                <a:latin typeface="Comic Sans MS" pitchFamily="66"/>
              </a:rPr>
            </a:br>
            <a:r>
              <a:rPr lang="fr-FR" sz="2200" dirty="0">
                <a:solidFill>
                  <a:srgbClr val="FF6600"/>
                </a:solidFill>
                <a:latin typeface="Comic Sans MS" pitchFamily="66"/>
              </a:rPr>
              <a:t> </a:t>
            </a:r>
            <a:br>
              <a:rPr lang="fr-FR" sz="2200" dirty="0">
                <a:solidFill>
                  <a:srgbClr val="663300"/>
                </a:solidFill>
                <a:latin typeface="Comic Sans MS" pitchFamily="66"/>
              </a:rPr>
            </a:br>
            <a:br>
              <a:rPr lang="fr-FR" sz="2200" dirty="0">
                <a:solidFill>
                  <a:srgbClr val="663300"/>
                </a:solidFill>
                <a:latin typeface="Comic Sans MS" pitchFamily="66"/>
              </a:rPr>
            </a:br>
            <a:endParaRPr lang="fr-FR" sz="2200" dirty="0">
              <a:solidFill>
                <a:srgbClr val="663300"/>
              </a:solidFill>
              <a:latin typeface="Comic Sans MS" pitchFamily="66"/>
            </a:endParaRPr>
          </a:p>
        </p:txBody>
      </p:sp>
      <p:sp>
        <p:nvSpPr>
          <p:cNvPr id="5" name="ZoneTexte 3">
            <a:extLst>
              <a:ext uri="{FF2B5EF4-FFF2-40B4-BE49-F238E27FC236}">
                <a16:creationId xmlns:a16="http://schemas.microsoft.com/office/drawing/2014/main" id="{170667AE-5E7E-415F-81C5-EFF50FA9AB1E}"/>
              </a:ext>
            </a:extLst>
          </p:cNvPr>
          <p:cNvSpPr txBox="1"/>
          <p:nvPr/>
        </p:nvSpPr>
        <p:spPr>
          <a:xfrm>
            <a:off x="2243999" y="4608000"/>
            <a:ext cx="9359999" cy="2159995"/>
          </a:xfrm>
          <a:prstGeom prst="rect">
            <a:avLst/>
          </a:prstGeom>
          <a:noFill/>
          <a:ln cap="flat">
            <a:noFill/>
          </a:ln>
        </p:spPr>
        <p:txBody>
          <a:bodyPr vert="horz" wrap="square" lIns="90004" tIns="44997" rIns="90004" bIns="44997" anchor="t" anchorCtr="0" compatLnSpc="0">
            <a:noAutofit/>
          </a:bodyPr>
          <a:lstStyle/>
          <a:p>
            <a:pPr defTabSz="914400">
              <a:spcBef>
                <a:spcPts val="1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600">
              <a:solidFill>
                <a:srgbClr val="669900"/>
              </a:solidFill>
              <a:latin typeface="Comic Sans MS" pitchFamily="66"/>
              <a:ea typeface="MS Gothic" pitchFamily="2"/>
              <a:cs typeface="Tahoma" pitchFamily="2"/>
            </a:endParaRPr>
          </a:p>
          <a:p>
            <a:pPr defTabSz="914400">
              <a:spcBef>
                <a:spcPts val="1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1600">
                <a:solidFill>
                  <a:srgbClr val="669900"/>
                </a:solidFill>
                <a:latin typeface="Comic Sans MS" pitchFamily="66"/>
                <a:ea typeface="MS Gothic" pitchFamily="2"/>
                <a:cs typeface="Tahoma" pitchFamily="2"/>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9F08E279-1AE7-40B9-974F-5E192CF3F39D}"/>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F0A610DC-A3D9-4204-B76D-FF454D5FC1C8}"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8</a:t>
            </a:fld>
            <a:endParaRPr lang="en-US" sz="1400">
              <a:solidFill>
                <a:srgbClr val="000000"/>
              </a:solidFill>
              <a:latin typeface="Arial" pitchFamily="17"/>
              <a:ea typeface="Arial Unicode MS" pitchFamily="2"/>
              <a:cs typeface="Tahoma" pitchFamily="2"/>
            </a:endParaRPr>
          </a:p>
        </p:txBody>
      </p:sp>
      <p:sp>
        <p:nvSpPr>
          <p:cNvPr id="3" name="Espace réservé du texte 1">
            <a:extLst>
              <a:ext uri="{FF2B5EF4-FFF2-40B4-BE49-F238E27FC236}">
                <a16:creationId xmlns:a16="http://schemas.microsoft.com/office/drawing/2014/main" id="{9E5EF3F5-92B2-41EE-98A6-B0129F8D43E4}"/>
              </a:ext>
            </a:extLst>
          </p:cNvPr>
          <p:cNvSpPr txBox="1">
            <a:spLocks noGrp="1"/>
          </p:cNvSpPr>
          <p:nvPr>
            <p:ph type="body" idx="4294967295"/>
          </p:nvPr>
        </p:nvSpPr>
        <p:spPr>
          <a:xfrm>
            <a:off x="1811999" y="719999"/>
            <a:ext cx="8712000" cy="5086441"/>
          </a:xfrm>
        </p:spPr>
        <p:txBody>
          <a:bodyPr/>
          <a:lstStyle/>
          <a:p>
            <a:pPr lvl="0">
              <a:buClr>
                <a:srgbClr val="000000"/>
              </a:buClr>
              <a:buSzPct val="100000"/>
              <a:buFont typeface="Arial" pitchFamily="33"/>
              <a:buChar char="•"/>
            </a:pPr>
            <a:r>
              <a:rPr lang="fr-FR" sz="2400" b="1">
                <a:solidFill>
                  <a:srgbClr val="000080"/>
                </a:solidFill>
                <a:latin typeface="Comic Sans MS" pitchFamily="66"/>
              </a:rPr>
              <a:t>KA 105 : Mobilités avec échanges de jeunes</a:t>
            </a:r>
          </a:p>
        </p:txBody>
      </p:sp>
      <p:sp>
        <p:nvSpPr>
          <p:cNvPr id="5" name="Forme libre : forme 3">
            <a:extLst>
              <a:ext uri="{FF2B5EF4-FFF2-40B4-BE49-F238E27FC236}">
                <a16:creationId xmlns:a16="http://schemas.microsoft.com/office/drawing/2014/main" id="{5FBF3ED1-5664-4174-A43A-C968D3AF6144}"/>
              </a:ext>
            </a:extLst>
          </p:cNvPr>
          <p:cNvSpPr/>
          <p:nvPr/>
        </p:nvSpPr>
        <p:spPr>
          <a:xfrm>
            <a:off x="1919276" y="475918"/>
            <a:ext cx="8229600" cy="583236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noAutofit/>
          </a:bodyPr>
          <a:lstStyle/>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500" b="1">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a:solidFill>
                <a:srgbClr val="000000"/>
              </a:solidFill>
              <a:latin typeface="Arial" pitchFamily="18"/>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a:solidFill>
                <a:srgbClr val="000000"/>
              </a:solidFill>
              <a:latin typeface="Arial" pitchFamily="18"/>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1700">
                <a:solidFill>
                  <a:srgbClr val="000000"/>
                </a:solidFill>
                <a:latin typeface="Arial" pitchFamily="18"/>
                <a:ea typeface="MS Gothic" pitchFamily="2"/>
                <a:cs typeface="Tahoma" pitchFamily="2"/>
              </a:rPr>
              <a:t>- </a:t>
            </a:r>
            <a:r>
              <a:rPr lang="fr-FR" sz="1700" b="1">
                <a:solidFill>
                  <a:srgbClr val="000000"/>
                </a:solidFill>
                <a:latin typeface="Arial" pitchFamily="18"/>
                <a:ea typeface="MS Gothic" pitchFamily="2"/>
                <a:cs typeface="Tahoma" pitchFamily="2"/>
              </a:rPr>
              <a:t>Â</a:t>
            </a:r>
            <a:r>
              <a:rPr lang="fr-FR" b="1">
                <a:solidFill>
                  <a:srgbClr val="000080"/>
                </a:solidFill>
                <a:latin typeface="Comic Sans MS" pitchFamily="66"/>
                <a:ea typeface="MS Gothic" pitchFamily="2"/>
                <a:cs typeface="Tahoma" pitchFamily="2"/>
              </a:rPr>
              <a:t>ge :</a:t>
            </a:r>
            <a:r>
              <a:rPr lang="fr-FR">
                <a:solidFill>
                  <a:srgbClr val="000080"/>
                </a:solidFill>
                <a:latin typeface="Comic Sans MS" pitchFamily="66"/>
                <a:ea typeface="MS Gothic" pitchFamily="2"/>
                <a:cs typeface="Tahoma" pitchFamily="2"/>
              </a:rPr>
              <a:t> 13-30 ans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a:solidFill>
                  <a:srgbClr val="000080"/>
                </a:solidFill>
                <a:latin typeface="Comic Sans MS" pitchFamily="66"/>
                <a:ea typeface="MS Gothic" pitchFamily="2"/>
                <a:cs typeface="Tahoma" pitchFamily="2"/>
              </a:rPr>
              <a:t>- </a:t>
            </a:r>
            <a:r>
              <a:rPr lang="fr-FR" b="1">
                <a:solidFill>
                  <a:srgbClr val="000080"/>
                </a:solidFill>
                <a:latin typeface="Comic Sans MS" pitchFamily="66"/>
                <a:ea typeface="MS Gothic" pitchFamily="2"/>
                <a:cs typeface="Tahoma" pitchFamily="2"/>
              </a:rPr>
              <a:t>Durée</a:t>
            </a:r>
            <a:r>
              <a:rPr lang="fr-FR">
                <a:solidFill>
                  <a:srgbClr val="000080"/>
                </a:solidFill>
                <a:latin typeface="Comic Sans MS" pitchFamily="66"/>
                <a:ea typeface="MS Gothic" pitchFamily="2"/>
                <a:cs typeface="Tahoma" pitchFamily="2"/>
              </a:rPr>
              <a:t> : 5 à 21 jours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a:solidFill>
                  <a:srgbClr val="000080"/>
                </a:solidFill>
                <a:latin typeface="Comic Sans MS" pitchFamily="66"/>
                <a:ea typeface="MS Gothic" pitchFamily="2"/>
                <a:cs typeface="Tahoma" pitchFamily="2"/>
              </a:rPr>
              <a:t>- </a:t>
            </a:r>
            <a:r>
              <a:rPr lang="fr-FR" b="1">
                <a:solidFill>
                  <a:srgbClr val="000080"/>
                </a:solidFill>
                <a:latin typeface="Comic Sans MS" pitchFamily="66"/>
                <a:ea typeface="MS Gothic" pitchFamily="2"/>
                <a:cs typeface="Tahoma" pitchFamily="2"/>
              </a:rPr>
              <a:t>Participants</a:t>
            </a:r>
            <a:r>
              <a:rPr lang="fr-FR">
                <a:solidFill>
                  <a:srgbClr val="000080"/>
                </a:solidFill>
                <a:latin typeface="Comic Sans MS" pitchFamily="66"/>
                <a:ea typeface="MS Gothic" pitchFamily="2"/>
                <a:cs typeface="Tahoma" pitchFamily="2"/>
              </a:rPr>
              <a:t> : min. 16 et max. 60, hors encadrants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a:solidFill>
                  <a:srgbClr val="000080"/>
                </a:solidFill>
                <a:latin typeface="Comic Sans MS" pitchFamily="66"/>
                <a:ea typeface="MS Gothic" pitchFamily="2"/>
                <a:cs typeface="Tahoma" pitchFamily="2"/>
              </a:rPr>
              <a:t>- </a:t>
            </a:r>
            <a:r>
              <a:rPr lang="fr-FR" b="1">
                <a:solidFill>
                  <a:srgbClr val="000080"/>
                </a:solidFill>
                <a:latin typeface="Comic Sans MS" pitchFamily="66"/>
                <a:ea typeface="MS Gothic" pitchFamily="2"/>
                <a:cs typeface="Tahoma" pitchFamily="2"/>
              </a:rPr>
              <a:t>Mobilité à des fins d'apprentissage, </a:t>
            </a:r>
            <a:r>
              <a:rPr lang="fr-FR">
                <a:solidFill>
                  <a:srgbClr val="000080"/>
                </a:solidFill>
                <a:latin typeface="Comic Sans MS" pitchFamily="66"/>
                <a:ea typeface="MS Gothic" pitchFamily="2"/>
                <a:cs typeface="Tahoma" pitchFamily="2"/>
              </a:rPr>
              <a:t>hors temps scolaire</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a:solidFill>
                  <a:srgbClr val="000080"/>
                </a:solidFill>
                <a:latin typeface="Comic Sans MS" pitchFamily="66"/>
                <a:ea typeface="MS Gothic" pitchFamily="2"/>
                <a:cs typeface="Tahoma" pitchFamily="2"/>
              </a:rPr>
              <a:t> </a:t>
            </a:r>
            <a:r>
              <a:rPr lang="fr-FR" b="1">
                <a:solidFill>
                  <a:srgbClr val="000080"/>
                </a:solidFill>
                <a:latin typeface="Comic Sans MS" pitchFamily="66"/>
                <a:ea typeface="MS Gothic" pitchFamily="2"/>
                <a:cs typeface="Tahoma" pitchFamily="2"/>
              </a:rPr>
              <a:t>Objectifs</a:t>
            </a:r>
            <a:r>
              <a:rPr lang="fr-FR">
                <a:solidFill>
                  <a:srgbClr val="000080"/>
                </a:solidFill>
                <a:latin typeface="Comic Sans MS" pitchFamily="66"/>
                <a:ea typeface="MS Gothic" pitchFamily="2"/>
                <a:cs typeface="Tahoma" pitchFamily="2"/>
              </a:rPr>
              <a:t> : Découvrir le mode de vie d’autres jeunes en Europe</a:t>
            </a: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a:solidFill>
                  <a:srgbClr val="000080"/>
                </a:solidFill>
                <a:latin typeface="Comic Sans MS" pitchFamily="66"/>
                <a:ea typeface="MS Gothic" pitchFamily="2"/>
                <a:cs typeface="Tahoma" pitchFamily="2"/>
              </a:rPr>
              <a:t>  Échanger et coopérer sur des thèmes d’intérêt commun</a:t>
            </a: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a:solidFill>
                  <a:srgbClr val="000080"/>
                </a:solidFill>
                <a:latin typeface="Comic Sans MS" pitchFamily="66"/>
                <a:ea typeface="MS Gothic" pitchFamily="2"/>
                <a:cs typeface="Tahoma" pitchFamily="2"/>
              </a:rPr>
              <a:t>  Développer les compétences linguistiques, sociales, etc.</a:t>
            </a: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a:solidFill>
                  <a:srgbClr val="000080"/>
                </a:solidFill>
                <a:latin typeface="Comic Sans MS" pitchFamily="66"/>
                <a:ea typeface="MS Gothic" pitchFamily="2"/>
                <a:cs typeface="Tahoma" pitchFamily="2"/>
              </a:rPr>
              <a:t> </a:t>
            </a:r>
            <a:r>
              <a:rPr lang="fr-FR" b="1">
                <a:solidFill>
                  <a:srgbClr val="000080"/>
                </a:solidFill>
                <a:latin typeface="Comic Sans MS" pitchFamily="66"/>
                <a:ea typeface="MS Gothic" pitchFamily="2"/>
                <a:cs typeface="Tahoma" pitchFamily="2"/>
              </a:rPr>
              <a:t>Partenariat </a:t>
            </a:r>
            <a:r>
              <a:rPr lang="fr-FR">
                <a:solidFill>
                  <a:srgbClr val="000080"/>
                </a:solidFill>
                <a:latin typeface="Comic Sans MS" pitchFamily="66"/>
                <a:ea typeface="MS Gothic" pitchFamily="2"/>
                <a:cs typeface="Tahoma" pitchFamily="2"/>
              </a:rPr>
              <a:t>: Au moins 2 groupes de jeunes d'au moins 2 pays différents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b="1">
                <a:solidFill>
                  <a:srgbClr val="000080"/>
                </a:solidFill>
                <a:latin typeface="Comic Sans MS" pitchFamily="66"/>
                <a:ea typeface="MS Gothic" pitchFamily="2"/>
                <a:cs typeface="Tahoma" pitchFamily="2"/>
              </a:rPr>
              <a:t> Activités </a:t>
            </a:r>
            <a:r>
              <a:rPr lang="fr-FR">
                <a:solidFill>
                  <a:srgbClr val="000080"/>
                </a:solidFill>
                <a:latin typeface="Comic Sans MS" pitchFamily="66"/>
                <a:ea typeface="MS Gothic" pitchFamily="2"/>
                <a:cs typeface="Tahoma" pitchFamily="2"/>
              </a:rPr>
              <a:t>: Réalisation d'activités engageant l'ensemble des jeunes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a:solidFill>
                  <a:srgbClr val="000080"/>
                </a:solidFill>
                <a:latin typeface="Comic Sans MS" pitchFamily="66"/>
                <a:ea typeface="MS Gothic" pitchFamily="2"/>
                <a:cs typeface="Tahoma" pitchFamily="2"/>
              </a:rPr>
              <a:t>                   Implication de la communauté locale</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a:solidFill>
                  <a:srgbClr val="000080"/>
                </a:solidFill>
                <a:latin typeface="Comic Sans MS" pitchFamily="66"/>
                <a:ea typeface="MS Gothic" pitchFamily="2"/>
                <a:cs typeface="Tahoma" pitchFamily="2"/>
              </a:rPr>
              <a:t>	      Renforcement de la dimension internationale de la structure.</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a:solidFill>
                <a:srgbClr val="000080"/>
              </a:solidFill>
              <a:latin typeface="Comic Sans MS" pitchFamily="66"/>
              <a:ea typeface="MS Gothic" pitchFamily="2"/>
              <a:cs typeface="Tahoma" pitchFamily="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3">
            <a:extLst>
              <a:ext uri="{FF2B5EF4-FFF2-40B4-BE49-F238E27FC236}">
                <a16:creationId xmlns:a16="http://schemas.microsoft.com/office/drawing/2014/main" id="{337CC0D1-E9E7-4CD6-B10C-95AE64B05E1A}"/>
              </a:ext>
            </a:extLst>
          </p:cNvPr>
          <p:cNvSpPr txBox="1"/>
          <p:nvPr/>
        </p:nvSpPr>
        <p:spPr>
          <a:xfrm>
            <a:off x="8242317" y="6248515"/>
            <a:ext cx="1905115" cy="457556"/>
          </a:xfrm>
          <a:prstGeom prst="rect">
            <a:avLst/>
          </a:prstGeom>
          <a:noFill/>
          <a:ln cap="flat">
            <a:noFill/>
          </a:ln>
        </p:spPr>
        <p:txBody>
          <a:bodyPr vert="horz" wrap="none" lIns="90004" tIns="46798" rIns="90004" bIns="46798" anchor="t" anchorCtr="0" compatLnSpc="1">
            <a:noAutofit/>
          </a:bodyPr>
          <a:lstStyle/>
          <a:p>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fld id="{8655268C-5E8B-4F2A-8DA1-7072A573DF1B}" type="slidenum">
              <a:rPr lang="en-US" sz="1400">
                <a:solidFill>
                  <a:srgbClr val="000000"/>
                </a:solidFill>
                <a:latin typeface="Arial" pitchFamily="17"/>
                <a:ea typeface="Arial Unicode MS" pitchFamily="2"/>
                <a:cs typeface="Tahoma" pitchFamily="2"/>
              </a:rPr>
              <a:pPr algn="r" defTabSz="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t>9</a:t>
            </a:fld>
            <a:endParaRPr lang="en-US" sz="1400">
              <a:solidFill>
                <a:srgbClr val="000000"/>
              </a:solidFill>
              <a:latin typeface="Arial" pitchFamily="17"/>
              <a:ea typeface="Arial Unicode MS" pitchFamily="2"/>
              <a:cs typeface="Tahoma" pitchFamily="2"/>
            </a:endParaRPr>
          </a:p>
        </p:txBody>
      </p:sp>
      <p:sp>
        <p:nvSpPr>
          <p:cNvPr id="3" name="Espace réservé du texte 1">
            <a:extLst>
              <a:ext uri="{FF2B5EF4-FFF2-40B4-BE49-F238E27FC236}">
                <a16:creationId xmlns:a16="http://schemas.microsoft.com/office/drawing/2014/main" id="{E9945AD1-4DE6-4F2B-BD21-F4D86C442630}"/>
              </a:ext>
            </a:extLst>
          </p:cNvPr>
          <p:cNvSpPr txBox="1">
            <a:spLocks noGrp="1"/>
          </p:cNvSpPr>
          <p:nvPr>
            <p:ph type="body" idx="4294967295"/>
          </p:nvPr>
        </p:nvSpPr>
        <p:spPr>
          <a:xfrm>
            <a:off x="1811999" y="863998"/>
            <a:ext cx="8712000" cy="5444282"/>
          </a:xfrm>
        </p:spPr>
        <p:txBody>
          <a:bodyPr/>
          <a:lstStyle/>
          <a:p>
            <a:pPr lvl="0">
              <a:buClr>
                <a:srgbClr val="000000"/>
              </a:buClr>
              <a:buSzPct val="100000"/>
              <a:buFont typeface="Arial" pitchFamily="33"/>
              <a:buChar char="•"/>
            </a:pPr>
            <a:r>
              <a:rPr lang="fr-FR" sz="2200" b="1">
                <a:solidFill>
                  <a:srgbClr val="000066"/>
                </a:solidFill>
                <a:latin typeface="Comic Sans MS" pitchFamily="66"/>
              </a:rPr>
              <a:t>KA 105 : Mobilités avec formation des acteurs de jeunesse</a:t>
            </a:r>
          </a:p>
        </p:txBody>
      </p:sp>
      <p:sp>
        <p:nvSpPr>
          <p:cNvPr id="5" name="Forme libre : forme 3">
            <a:extLst>
              <a:ext uri="{FF2B5EF4-FFF2-40B4-BE49-F238E27FC236}">
                <a16:creationId xmlns:a16="http://schemas.microsoft.com/office/drawing/2014/main" id="{9E200C4C-BA14-48F2-AAE5-D84686689048}"/>
              </a:ext>
            </a:extLst>
          </p:cNvPr>
          <p:cNvSpPr/>
          <p:nvPr/>
        </p:nvSpPr>
        <p:spPr>
          <a:xfrm>
            <a:off x="1919276" y="475918"/>
            <a:ext cx="8229600" cy="583236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noAutofit/>
          </a:bodyPr>
          <a:lstStyle/>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2500" b="1" dirty="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dirty="0">
              <a:solidFill>
                <a:srgbClr val="000000"/>
              </a:solidFill>
              <a:latin typeface="Arial" pitchFamily="18"/>
              <a:ea typeface="MS Gothic" pitchFamily="2"/>
              <a:cs typeface="Tahoma" pitchFamily="2"/>
            </a:endParaRPr>
          </a:p>
          <a:p>
            <a:pPr algn="ct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1700" dirty="0">
              <a:solidFill>
                <a:srgbClr val="000000"/>
              </a:solidFill>
              <a:latin typeface="Arial" pitchFamily="18"/>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1700" dirty="0">
                <a:solidFill>
                  <a:srgbClr val="000000"/>
                </a:solidFill>
                <a:latin typeface="Arial" pitchFamily="18"/>
                <a:ea typeface="MS Gothic" pitchFamily="2"/>
                <a:cs typeface="Tahoma" pitchFamily="2"/>
              </a:rPr>
              <a:t>- </a:t>
            </a:r>
            <a:r>
              <a:rPr lang="fr-FR" sz="1700" b="1" dirty="0">
                <a:solidFill>
                  <a:srgbClr val="000000"/>
                </a:solidFill>
                <a:latin typeface="Comic Sans MS" pitchFamily="66"/>
                <a:ea typeface="MS Gothic" pitchFamily="2"/>
                <a:cs typeface="Tahoma" pitchFamily="2"/>
              </a:rPr>
              <a:t>Â</a:t>
            </a:r>
            <a:r>
              <a:rPr lang="fr-FR" b="1" dirty="0">
                <a:solidFill>
                  <a:srgbClr val="000080"/>
                </a:solidFill>
                <a:latin typeface="Comic Sans MS" pitchFamily="66"/>
                <a:ea typeface="MS Gothic" pitchFamily="2"/>
                <a:cs typeface="Tahoma" pitchFamily="2"/>
              </a:rPr>
              <a:t>ge :</a:t>
            </a:r>
            <a:r>
              <a:rPr lang="fr-FR" dirty="0">
                <a:solidFill>
                  <a:srgbClr val="000080"/>
                </a:solidFill>
                <a:latin typeface="Comic Sans MS" pitchFamily="66"/>
                <a:ea typeface="MS Gothic" pitchFamily="2"/>
                <a:cs typeface="Tahoma" pitchFamily="2"/>
              </a:rPr>
              <a:t> sans limite</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a:t>
            </a:r>
            <a:r>
              <a:rPr lang="fr-FR" b="1" dirty="0">
                <a:solidFill>
                  <a:srgbClr val="000080"/>
                </a:solidFill>
                <a:latin typeface="Comic Sans MS" pitchFamily="66"/>
                <a:ea typeface="MS Gothic" pitchFamily="2"/>
                <a:cs typeface="Tahoma" pitchFamily="2"/>
              </a:rPr>
              <a:t>Durée</a:t>
            </a:r>
            <a:r>
              <a:rPr lang="fr-FR" dirty="0">
                <a:solidFill>
                  <a:srgbClr val="000080"/>
                </a:solidFill>
                <a:latin typeface="Comic Sans MS" pitchFamily="66"/>
                <a:ea typeface="MS Gothic" pitchFamily="2"/>
                <a:cs typeface="Tahoma" pitchFamily="2"/>
              </a:rPr>
              <a:t> : stages ou cours structurés de 2 jours à 2 mois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a:t>
            </a:r>
            <a:r>
              <a:rPr lang="fr-FR" b="1" dirty="0">
                <a:solidFill>
                  <a:srgbClr val="000080"/>
                </a:solidFill>
                <a:latin typeface="Comic Sans MS" pitchFamily="66"/>
                <a:ea typeface="MS Gothic" pitchFamily="2"/>
                <a:cs typeface="Tahoma" pitchFamily="2"/>
              </a:rPr>
              <a:t>Participants</a:t>
            </a:r>
            <a:r>
              <a:rPr lang="fr-FR" dirty="0">
                <a:solidFill>
                  <a:srgbClr val="000080"/>
                </a:solidFill>
                <a:latin typeface="Comic Sans MS" pitchFamily="66"/>
                <a:ea typeface="MS Gothic" pitchFamily="2"/>
                <a:cs typeface="Tahoma" pitchFamily="2"/>
              </a:rPr>
              <a:t> : max. 60. Tous les acteurs, professionnels et bénévoles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dirty="0">
              <a:solidFill>
                <a:srgbClr val="000080"/>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b="1" dirty="0">
                <a:solidFill>
                  <a:srgbClr val="000080"/>
                </a:solidFill>
                <a:latin typeface="Comic Sans MS" pitchFamily="66"/>
                <a:ea typeface="MS Gothic" pitchFamily="2"/>
                <a:cs typeface="Tahoma" pitchFamily="2"/>
              </a:rPr>
              <a:t>Objectifs</a:t>
            </a:r>
            <a:r>
              <a:rPr lang="fr-FR" dirty="0">
                <a:solidFill>
                  <a:srgbClr val="000080"/>
                </a:solidFill>
                <a:latin typeface="Comic Sans MS" pitchFamily="66"/>
                <a:ea typeface="MS Gothic" pitchFamily="2"/>
                <a:cs typeface="Tahoma" pitchFamily="2"/>
              </a:rPr>
              <a:t> : Développement professionnel et personnel</a:t>
            </a: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Renforcement de la coopération pédagogique européenne       Constitution de partenariats entre les  organisations</a:t>
            </a:r>
          </a:p>
          <a:p>
            <a:pPr marL="0" lvl="2"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Comparaisons et enrichissement des méthodes pédagogiques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dirty="0">
              <a:solidFill>
                <a:srgbClr val="000080"/>
              </a:solidFill>
              <a:latin typeface="Comic Sans MS" pitchFamily="66"/>
              <a:ea typeface="MS Gothic" pitchFamily="2"/>
              <a:cs typeface="Tahoma" pitchFamily="2"/>
            </a:endParaRP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b="1" dirty="0">
                <a:solidFill>
                  <a:srgbClr val="000080"/>
                </a:solidFill>
                <a:latin typeface="Comic Sans MS" pitchFamily="66"/>
                <a:ea typeface="MS Gothic" pitchFamily="2"/>
                <a:cs typeface="Tahoma" pitchFamily="2"/>
              </a:rPr>
              <a:t> Activités </a:t>
            </a:r>
            <a:r>
              <a:rPr lang="fr-FR" dirty="0">
                <a:solidFill>
                  <a:srgbClr val="000080"/>
                </a:solidFill>
                <a:latin typeface="Comic Sans MS" pitchFamily="66"/>
                <a:ea typeface="MS Gothic" pitchFamily="2"/>
                <a:cs typeface="Tahoma" pitchFamily="2"/>
              </a:rPr>
              <a:t>: </a:t>
            </a:r>
          </a:p>
          <a:p>
            <a:pPr marL="285750" indent="-285750" defTabSz="914400">
              <a:lnSpc>
                <a:spcPct val="80000"/>
              </a:lnSpc>
              <a:spcBef>
                <a:spcPts val="485"/>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Observations (</a:t>
            </a:r>
            <a:r>
              <a:rPr lang="fr-FR" dirty="0" err="1">
                <a:solidFill>
                  <a:srgbClr val="000080"/>
                </a:solidFill>
                <a:latin typeface="Comic Sans MS" pitchFamily="66"/>
                <a:ea typeface="MS Gothic" pitchFamily="2"/>
                <a:cs typeface="Tahoma" pitchFamily="2"/>
              </a:rPr>
              <a:t>Jobshadowing</a:t>
            </a:r>
            <a:r>
              <a:rPr lang="fr-FR" dirty="0">
                <a:solidFill>
                  <a:srgbClr val="000080"/>
                </a:solidFill>
                <a:latin typeface="Comic Sans MS" pitchFamily="66"/>
                <a:ea typeface="MS Gothic" pitchFamily="2"/>
                <a:cs typeface="Tahoma" pitchFamily="2"/>
              </a:rPr>
              <a:t>)</a:t>
            </a:r>
          </a:p>
          <a:p>
            <a:pPr marL="285750" indent="-285750" defTabSz="914400">
              <a:lnSpc>
                <a:spcPct val="80000"/>
              </a:lnSpc>
              <a:spcBef>
                <a:spcPts val="485"/>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Séminaires de travail, de contact, etc.</a:t>
            </a:r>
          </a:p>
          <a:p>
            <a:pPr marL="285750" indent="-285750" defTabSz="914400">
              <a:lnSpc>
                <a:spcPct val="80000"/>
              </a:lnSpc>
              <a:spcBef>
                <a:spcPts val="485"/>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Conférences</a:t>
            </a:r>
          </a:p>
          <a:p>
            <a:pPr marL="285750" indent="-285750" defTabSz="914400">
              <a:lnSpc>
                <a:spcPct val="80000"/>
              </a:lnSpc>
              <a:spcBef>
                <a:spcPts val="485"/>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dirty="0">
                <a:solidFill>
                  <a:srgbClr val="000080"/>
                </a:solidFill>
                <a:latin typeface="Comic Sans MS" pitchFamily="66"/>
                <a:ea typeface="MS Gothic" pitchFamily="2"/>
                <a:cs typeface="Tahoma" pitchFamily="2"/>
              </a:rPr>
              <a:t> Cours structurés.</a:t>
            </a:r>
          </a:p>
          <a:p>
            <a:pPr defTabSz="914400">
              <a:lnSpc>
                <a:spcPct val="80000"/>
              </a:lnSpc>
              <a:spcBef>
                <a:spcPts val="48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dirty="0">
              <a:solidFill>
                <a:srgbClr val="000080"/>
              </a:solidFill>
              <a:latin typeface="Comic Sans MS" pitchFamily="66"/>
              <a:ea typeface="MS Gothic" pitchFamily="2"/>
              <a:cs typeface="Tahoma" pitchFamily="2"/>
            </a:endParaRPr>
          </a:p>
        </p:txBody>
      </p:sp>
    </p:spTree>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160</TotalTime>
  <Words>755</Words>
  <Application>Microsoft Office PowerPoint</Application>
  <PresentationFormat>Grand écran</PresentationFormat>
  <Paragraphs>283</Paragraphs>
  <Slides>27</Slides>
  <Notes>17</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27</vt:i4>
      </vt:variant>
    </vt:vector>
  </HeadingPairs>
  <TitlesOfParts>
    <vt:vector size="35" baseType="lpstr">
      <vt:lpstr>Arial</vt:lpstr>
      <vt:lpstr>Calibri</vt:lpstr>
      <vt:lpstr>Century Gothic</vt:lpstr>
      <vt:lpstr>Comic Sans MS</vt:lpstr>
      <vt:lpstr>StarSymbol</vt:lpstr>
      <vt:lpstr>Times New Roman</vt:lpstr>
      <vt:lpstr>Wingdings 3</vt:lpstr>
      <vt:lpstr>Brin</vt:lpstr>
      <vt:lpstr>Les jeunes et l’Europe</vt:lpstr>
      <vt:lpstr>Quels enjeux, quelles compétences pour un avenir durable et civilisé?</vt:lpstr>
      <vt:lpstr>Quelques adresses</vt:lpstr>
      <vt:lpstr> Différents types de programmes et de projets européens, nationaux et franco-allemands</vt:lpstr>
      <vt:lpstr>I- Quelques programmes européens</vt:lpstr>
      <vt:lpstr>     Erasmus+ : Agences et pays éligibles Deux  Agences Erasmus+ en France pour les actions décentralisées </vt:lpstr>
      <vt:lpstr>               1-TROIS ACTIONS CLES  -Budget : 10% du budget Erasmus+ alloués au volet Jeunesse -Dépôt des candidatures 2019: 5 février, 30 avril et 1er octobre -Trois Actions Clés (Key Actions 1,2,3. Jeunes et acteurs de jeunesse)   KA1 : Mobilité des individus à des fins d'éducation et de formation avec des Échanges de jeunes et des Formations pour les  acteurs de jeunesse (KA105) (Guide p.310/311)    KA2 : Partenariats stratégiques. Coopération pour l'innovation et l'échange de bonnes pratiques (p. 108-131/318-319) et le renforcement des capacités (KA205) (p. 195-213)   KA3 : Soutien aux réformes politiques (p.213-221).            </vt:lpstr>
      <vt:lpstr>Présentation PowerPoint</vt:lpstr>
      <vt:lpstr>Présentation PowerPoint</vt:lpstr>
      <vt:lpstr>Présentation PowerPoint</vt:lpstr>
      <vt:lpstr>Présentation PowerPoint</vt:lpstr>
      <vt:lpstr>Présentation PowerPoint</vt:lpstr>
      <vt:lpstr>  </vt:lpstr>
      <vt:lpstr>Présentation PowerPoint</vt:lpstr>
      <vt:lpstr>ERASMUS+ : ELEMENTS IMPORTANTS DANS LE MONTAGE DU PROJET</vt:lpstr>
      <vt:lpstr>RESSOURCES pour le programme ERASMUS+</vt:lpstr>
      <vt:lpstr>2- L’Europe pour les Citoyens</vt:lpstr>
      <vt:lpstr>II- Le corps européen de solidarité</vt:lpstr>
      <vt:lpstr>1- VOLONTARIAT</vt:lpstr>
      <vt:lpstr>2- STAGES ET EMPLOIS</vt:lpstr>
      <vt:lpstr>3- Projets de solidarité</vt:lpstr>
      <vt:lpstr>Mesures de qualité et de soutien</vt:lpstr>
      <vt:lpstr>III- COREMOB - Bretagne</vt:lpstr>
      <vt:lpstr>IV- Office franco-allemand pour la jeunesse (OFAJ)</vt:lpstr>
      <vt:lpstr>Quelques portails</vt:lpstr>
      <vt:lpstr>Présentation PowerPoint</vt:lpstr>
      <vt:lpstr>Merci de votre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jeunes et l’Europe</dc:title>
  <dc:creator>Marie-france MAILHOS</dc:creator>
  <cp:lastModifiedBy>Marie-france MAILHOS</cp:lastModifiedBy>
  <cp:revision>23</cp:revision>
  <cp:lastPrinted>2019-03-07T16:06:32Z</cp:lastPrinted>
  <dcterms:created xsi:type="dcterms:W3CDTF">2019-03-07T12:39:26Z</dcterms:created>
  <dcterms:modified xsi:type="dcterms:W3CDTF">2019-03-08T13:55:08Z</dcterms:modified>
</cp:coreProperties>
</file>